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256" r:id="rId2"/>
    <p:sldId id="260" r:id="rId3"/>
    <p:sldId id="271" r:id="rId4"/>
    <p:sldId id="272" r:id="rId5"/>
    <p:sldId id="266" r:id="rId6"/>
    <p:sldId id="267" r:id="rId7"/>
    <p:sldId id="275" r:id="rId8"/>
    <p:sldId id="268" r:id="rId9"/>
    <p:sldId id="276" r:id="rId10"/>
    <p:sldId id="269" r:id="rId11"/>
    <p:sldId id="279" r:id="rId12"/>
    <p:sldId id="284" r:id="rId13"/>
    <p:sldId id="280" r:id="rId14"/>
    <p:sldId id="282" r:id="rId15"/>
    <p:sldId id="285" r:id="rId16"/>
    <p:sldId id="281" r:id="rId17"/>
    <p:sldId id="265" r:id="rId18"/>
    <p:sldId id="283" r:id="rId19"/>
    <p:sldId id="286" r:id="rId20"/>
    <p:sldId id="289" r:id="rId21"/>
    <p:sldId id="287" r:id="rId22"/>
    <p:sldId id="288" r:id="rId23"/>
    <p:sldId id="290" r:id="rId24"/>
  </p:sldIdLst>
  <p:sldSz cx="12192000" cy="6858000"/>
  <p:notesSz cx="6783388"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ebbie Pippard" initials="DP"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5893" autoAdjust="0"/>
  </p:normalViewPr>
  <p:slideViewPr>
    <p:cSldViewPr snapToGrid="0">
      <p:cViewPr varScale="1">
        <p:scale>
          <a:sx n="55" d="100"/>
          <a:sy n="55" d="100"/>
        </p:scale>
        <p:origin x="-1302"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39468"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2350" y="0"/>
            <a:ext cx="2939468" cy="498056"/>
          </a:xfrm>
          <a:prstGeom prst="rect">
            <a:avLst/>
          </a:prstGeom>
        </p:spPr>
        <p:txBody>
          <a:bodyPr vert="horz" lIns="91440" tIns="45720" rIns="91440" bIns="45720" rtlCol="0"/>
          <a:lstStyle>
            <a:lvl1pPr algn="r">
              <a:defRPr sz="1200"/>
            </a:lvl1pPr>
          </a:lstStyle>
          <a:p>
            <a:fld id="{8712F799-5C3E-4947-90EC-3D985BB0E669}" type="datetimeFigureOut">
              <a:rPr lang="en-GB" smtClean="0"/>
              <a:t>14/04/2020</a:t>
            </a:fld>
            <a:endParaRPr lang="en-GB"/>
          </a:p>
        </p:txBody>
      </p:sp>
      <p:sp>
        <p:nvSpPr>
          <p:cNvPr id="4" name="Footer Placeholder 3"/>
          <p:cNvSpPr>
            <a:spLocks noGrp="1"/>
          </p:cNvSpPr>
          <p:nvPr>
            <p:ph type="ftr" sz="quarter" idx="2"/>
          </p:nvPr>
        </p:nvSpPr>
        <p:spPr>
          <a:xfrm>
            <a:off x="0" y="9428584"/>
            <a:ext cx="2939468" cy="49805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2350" y="9428584"/>
            <a:ext cx="2939468" cy="498055"/>
          </a:xfrm>
          <a:prstGeom prst="rect">
            <a:avLst/>
          </a:prstGeom>
        </p:spPr>
        <p:txBody>
          <a:bodyPr vert="horz" lIns="91440" tIns="45720" rIns="91440" bIns="45720" rtlCol="0" anchor="b"/>
          <a:lstStyle>
            <a:lvl1pPr algn="r">
              <a:defRPr sz="1200"/>
            </a:lvl1pPr>
          </a:lstStyle>
          <a:p>
            <a:fld id="{00473DDB-47B3-469F-AAD3-C565AB66DDF6}" type="slidenum">
              <a:rPr lang="en-GB" smtClean="0"/>
              <a:t>‹#›</a:t>
            </a:fld>
            <a:endParaRPr lang="en-GB"/>
          </a:p>
        </p:txBody>
      </p:sp>
    </p:spTree>
    <p:extLst>
      <p:ext uri="{BB962C8B-B14F-4D97-AF65-F5344CB8AC3E}">
        <p14:creationId xmlns:p14="http://schemas.microsoft.com/office/powerpoint/2010/main" val="27725952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39468"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2350" y="0"/>
            <a:ext cx="2939468" cy="498056"/>
          </a:xfrm>
          <a:prstGeom prst="rect">
            <a:avLst/>
          </a:prstGeom>
        </p:spPr>
        <p:txBody>
          <a:bodyPr vert="horz" lIns="91440" tIns="45720" rIns="91440" bIns="45720" rtlCol="0"/>
          <a:lstStyle>
            <a:lvl1pPr algn="r">
              <a:defRPr sz="1200"/>
            </a:lvl1pPr>
          </a:lstStyle>
          <a:p>
            <a:fld id="{D9A67128-E038-4961-9924-2A46CCD21621}" type="datetimeFigureOut">
              <a:rPr lang="en-GB" smtClean="0"/>
              <a:t>14/04/2020</a:t>
            </a:fld>
            <a:endParaRPr lang="en-GB"/>
          </a:p>
        </p:txBody>
      </p:sp>
      <p:sp>
        <p:nvSpPr>
          <p:cNvPr id="4" name="Slide Image Placeholder 3"/>
          <p:cNvSpPr>
            <a:spLocks noGrp="1" noRot="1" noChangeAspect="1"/>
          </p:cNvSpPr>
          <p:nvPr>
            <p:ph type="sldImg" idx="2"/>
          </p:nvPr>
        </p:nvSpPr>
        <p:spPr>
          <a:xfrm>
            <a:off x="414338" y="1241425"/>
            <a:ext cx="5954712"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8339" y="4777194"/>
            <a:ext cx="5426710" cy="390861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939468"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2350" y="9428584"/>
            <a:ext cx="2939468" cy="498055"/>
          </a:xfrm>
          <a:prstGeom prst="rect">
            <a:avLst/>
          </a:prstGeom>
        </p:spPr>
        <p:txBody>
          <a:bodyPr vert="horz" lIns="91440" tIns="45720" rIns="91440" bIns="45720" rtlCol="0" anchor="b"/>
          <a:lstStyle>
            <a:lvl1pPr algn="r">
              <a:defRPr sz="1200"/>
            </a:lvl1pPr>
          </a:lstStyle>
          <a:p>
            <a:fld id="{69C34411-772F-4CD7-A878-7B553C710734}" type="slidenum">
              <a:rPr lang="en-GB" smtClean="0"/>
              <a:t>‹#›</a:t>
            </a:fld>
            <a:endParaRPr lang="en-GB"/>
          </a:p>
        </p:txBody>
      </p:sp>
    </p:spTree>
    <p:extLst>
      <p:ext uri="{BB962C8B-B14F-4D97-AF65-F5344CB8AC3E}">
        <p14:creationId xmlns:p14="http://schemas.microsoft.com/office/powerpoint/2010/main" val="15562945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presentation</a:t>
            </a:r>
            <a:r>
              <a:rPr lang="en-GB" baseline="0" dirty="0"/>
              <a:t> is intended for people who will be leading audits in their own foundations. An amended version is available for audit leads to use to introduce the audit to their own teams.</a:t>
            </a:r>
            <a:endParaRPr lang="en-GB" dirty="0"/>
          </a:p>
        </p:txBody>
      </p:sp>
      <p:sp>
        <p:nvSpPr>
          <p:cNvPr id="4" name="Slide Number Placeholder 3"/>
          <p:cNvSpPr>
            <a:spLocks noGrp="1"/>
          </p:cNvSpPr>
          <p:nvPr>
            <p:ph type="sldNum" sz="quarter" idx="10"/>
          </p:nvPr>
        </p:nvSpPr>
        <p:spPr/>
        <p:txBody>
          <a:bodyPr/>
          <a:lstStyle/>
          <a:p>
            <a:fld id="{69C34411-772F-4CD7-A878-7B553C710734}" type="slidenum">
              <a:rPr lang="en-GB" smtClean="0"/>
              <a:t>1</a:t>
            </a:fld>
            <a:endParaRPr lang="en-GB"/>
          </a:p>
        </p:txBody>
      </p:sp>
    </p:spTree>
    <p:extLst>
      <p:ext uri="{BB962C8B-B14F-4D97-AF65-F5344CB8AC3E}">
        <p14:creationId xmlns:p14="http://schemas.microsoft.com/office/powerpoint/2010/main" val="25520767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Emphasise that it isn’t a competition between funders</a:t>
            </a:r>
            <a:r>
              <a:rPr lang="en-GB" baseline="0" dirty="0"/>
              <a:t> – we know that very little funding goes to the BAME sector and there are many </a:t>
            </a:r>
            <a:r>
              <a:rPr lang="en-GB" baseline="0" dirty="0" err="1"/>
              <a:t>many</a:t>
            </a:r>
            <a:r>
              <a:rPr lang="en-GB" baseline="0" dirty="0"/>
              <a:t> priorities for each funder, so the proportion of </a:t>
            </a:r>
            <a:r>
              <a:rPr lang="en-GB" baseline="0" dirty="0" err="1"/>
              <a:t>grnats</a:t>
            </a:r>
            <a:r>
              <a:rPr lang="en-GB" baseline="0" dirty="0"/>
              <a:t> going to the BAME sector and on race equality work is going to be low in almost all cases.</a:t>
            </a:r>
            <a:endParaRPr lang="en-GB" dirty="0"/>
          </a:p>
        </p:txBody>
      </p:sp>
      <p:sp>
        <p:nvSpPr>
          <p:cNvPr id="4" name="Slide Number Placeholder 3"/>
          <p:cNvSpPr>
            <a:spLocks noGrp="1"/>
          </p:cNvSpPr>
          <p:nvPr>
            <p:ph type="sldNum" sz="quarter" idx="10"/>
          </p:nvPr>
        </p:nvSpPr>
        <p:spPr/>
        <p:txBody>
          <a:bodyPr/>
          <a:lstStyle/>
          <a:p>
            <a:fld id="{69C34411-772F-4CD7-A878-7B553C710734}" type="slidenum">
              <a:rPr lang="en-GB" smtClean="0"/>
              <a:t>2</a:t>
            </a:fld>
            <a:endParaRPr lang="en-GB"/>
          </a:p>
        </p:txBody>
      </p:sp>
    </p:spTree>
    <p:extLst>
      <p:ext uri="{BB962C8B-B14F-4D97-AF65-F5344CB8AC3E}">
        <p14:creationId xmlns:p14="http://schemas.microsoft.com/office/powerpoint/2010/main" val="38843118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14350" indent="-514350">
              <a:buFont typeface="+mj-lt"/>
              <a:buAutoNum type="arabicPeriod"/>
            </a:pPr>
            <a:r>
              <a:rPr lang="en-GB" dirty="0"/>
              <a:t>Is the grant going to a BAME sector organisation or not?  Definitions</a:t>
            </a:r>
            <a:r>
              <a:rPr lang="en-GB" baseline="0" dirty="0"/>
              <a:t> of what we mean by BAME in next slide</a:t>
            </a:r>
            <a:endParaRPr lang="en-GB" dirty="0"/>
          </a:p>
          <a:p>
            <a:pPr marL="457200" lvl="1" indent="0">
              <a:buFont typeface="+mj-lt"/>
              <a:buNone/>
            </a:pPr>
            <a:endParaRPr lang="en-GB" dirty="0"/>
          </a:p>
          <a:p>
            <a:pPr marL="514350" indent="-514350">
              <a:buFont typeface="+mj-lt"/>
              <a:buAutoNum type="arabicPeriod"/>
            </a:pPr>
            <a:r>
              <a:rPr lang="en-GB" dirty="0"/>
              <a:t>Will the funding benefit BAME communities?  Its</a:t>
            </a:r>
            <a:r>
              <a:rPr lang="en-GB" baseline="0" dirty="0"/>
              <a:t> important to emphasise that each question is independent of all the others – so </a:t>
            </a:r>
            <a:r>
              <a:rPr lang="en-GB" sz="1100" dirty="0"/>
              <a:t>we recognise that some grants to non-specialist organisations are targeted at BAME communities.</a:t>
            </a:r>
          </a:p>
          <a:p>
            <a:pPr marL="514350" indent="-514350">
              <a:buFont typeface="+mj-lt"/>
              <a:buAutoNum type="arabicPeriod"/>
            </a:pPr>
            <a:endParaRPr lang="en-GB" sz="1100" dirty="0"/>
          </a:p>
          <a:p>
            <a:pPr marL="514350" indent="-514350">
              <a:buFont typeface="+mj-lt"/>
              <a:buAutoNum type="arabicPeriod"/>
            </a:pPr>
            <a:r>
              <a:rPr lang="en-GB" dirty="0"/>
              <a:t>What type of work is the grant supporting? </a:t>
            </a:r>
            <a:r>
              <a:rPr lang="en-GB" sz="1100" dirty="0"/>
              <a:t>We’ve identified x types, from capital funding to cultural/sports offer</a:t>
            </a:r>
            <a:r>
              <a:rPr lang="en-GB" sz="1100" baseline="0" dirty="0"/>
              <a:t> – explained in more detail later on</a:t>
            </a:r>
          </a:p>
          <a:p>
            <a:pPr marL="514350" indent="-514350">
              <a:buFont typeface="+mj-lt"/>
              <a:buAutoNum type="arabicPeriod"/>
            </a:pPr>
            <a:endParaRPr lang="en-GB" sz="1100" baseline="0" dirty="0"/>
          </a:p>
          <a:p>
            <a:pPr marL="514350" indent="-514350">
              <a:buFont typeface="+mj-lt"/>
              <a:buAutoNum type="arabicPeriod"/>
            </a:pPr>
            <a:r>
              <a:rPr lang="en-GB" dirty="0"/>
              <a:t>Is the project addressing root causes of inequality, its symptoms?  And some funded work won’t be intended to redress </a:t>
            </a:r>
            <a:r>
              <a:rPr lang="en-GB" baseline="0" dirty="0"/>
              <a:t>inequalities at all.</a:t>
            </a:r>
            <a:endParaRPr lang="en-GB" dirty="0"/>
          </a:p>
          <a:p>
            <a:endParaRPr lang="en-GB" dirty="0"/>
          </a:p>
        </p:txBody>
      </p:sp>
      <p:sp>
        <p:nvSpPr>
          <p:cNvPr id="4" name="Slide Number Placeholder 3"/>
          <p:cNvSpPr>
            <a:spLocks noGrp="1"/>
          </p:cNvSpPr>
          <p:nvPr>
            <p:ph type="sldNum" sz="quarter" idx="10"/>
          </p:nvPr>
        </p:nvSpPr>
        <p:spPr/>
        <p:txBody>
          <a:bodyPr/>
          <a:lstStyle/>
          <a:p>
            <a:fld id="{69C34411-772F-4CD7-A878-7B553C710734}" type="slidenum">
              <a:rPr lang="en-GB" smtClean="0"/>
              <a:t>3</a:t>
            </a:fld>
            <a:endParaRPr lang="en-GB"/>
          </a:p>
        </p:txBody>
      </p:sp>
    </p:spTree>
    <p:extLst>
      <p:ext uri="{BB962C8B-B14F-4D97-AF65-F5344CB8AC3E}">
        <p14:creationId xmlns:p14="http://schemas.microsoft.com/office/powerpoint/2010/main" val="4676088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Emphasise that it isn’t a competition between funders</a:t>
            </a:r>
            <a:r>
              <a:rPr lang="en-GB" baseline="0" dirty="0"/>
              <a:t> – we know that very little funding goes to the BAME sector and there are many </a:t>
            </a:r>
            <a:r>
              <a:rPr lang="en-GB" baseline="0" dirty="0" err="1"/>
              <a:t>many</a:t>
            </a:r>
            <a:r>
              <a:rPr lang="en-GB" baseline="0" dirty="0"/>
              <a:t> priorities for each funder, so the proportion of grants going to the BAME sector and on race equality work is going to be low in almost all cases.</a:t>
            </a:r>
            <a:endParaRPr lang="en-GB" dirty="0"/>
          </a:p>
        </p:txBody>
      </p:sp>
      <p:sp>
        <p:nvSpPr>
          <p:cNvPr id="4" name="Slide Number Placeholder 3"/>
          <p:cNvSpPr>
            <a:spLocks noGrp="1"/>
          </p:cNvSpPr>
          <p:nvPr>
            <p:ph type="sldNum" sz="quarter" idx="10"/>
          </p:nvPr>
        </p:nvSpPr>
        <p:spPr/>
        <p:txBody>
          <a:bodyPr/>
          <a:lstStyle/>
          <a:p>
            <a:fld id="{69C34411-772F-4CD7-A878-7B553C710734}" type="slidenum">
              <a:rPr lang="en-GB" smtClean="0"/>
              <a:t>4</a:t>
            </a:fld>
            <a:endParaRPr lang="en-GB"/>
          </a:p>
        </p:txBody>
      </p:sp>
    </p:spTree>
    <p:extLst>
      <p:ext uri="{BB962C8B-B14F-4D97-AF65-F5344CB8AC3E}">
        <p14:creationId xmlns:p14="http://schemas.microsoft.com/office/powerpoint/2010/main" val="35643705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9C34411-772F-4CD7-A878-7B553C710734}" type="slidenum">
              <a:rPr lang="en-GB" smtClean="0"/>
              <a:t>6</a:t>
            </a:fld>
            <a:endParaRPr lang="en-GB"/>
          </a:p>
        </p:txBody>
      </p:sp>
    </p:spTree>
    <p:extLst>
      <p:ext uri="{BB962C8B-B14F-4D97-AF65-F5344CB8AC3E}">
        <p14:creationId xmlns:p14="http://schemas.microsoft.com/office/powerpoint/2010/main" val="14789397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9C34411-772F-4CD7-A878-7B553C710734}" type="slidenum">
              <a:rPr lang="en-GB" smtClean="0"/>
              <a:t>7</a:t>
            </a:fld>
            <a:endParaRPr lang="en-GB"/>
          </a:p>
        </p:txBody>
      </p:sp>
    </p:spTree>
    <p:extLst>
      <p:ext uri="{BB962C8B-B14F-4D97-AF65-F5344CB8AC3E}">
        <p14:creationId xmlns:p14="http://schemas.microsoft.com/office/powerpoint/2010/main" val="27268012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 this element</a:t>
            </a:r>
            <a:r>
              <a:rPr lang="en-GB" baseline="0" dirty="0"/>
              <a:t> of the audit, we are distinguishing projects that are designed to benefit minority communities from those that are not.  We would expect a specialist project to be responding to some identified need among the target minority population.  We define needs broadly, for example access to services; disproportionality adverse outcomes; discrimination and prejudice; social, financial or cultural exclusion.</a:t>
            </a:r>
          </a:p>
          <a:p>
            <a:endParaRPr lang="en-GB" baseline="0" dirty="0"/>
          </a:p>
          <a:p>
            <a:r>
              <a:rPr lang="en-GB" baseline="0" dirty="0"/>
              <a:t>Some untargeted projects, for example those provided for a diverse local community, may benefit BAME communities alongside others, but unless they are specifically designed for and targeted at BAME communities, they should be scored as generalist.</a:t>
            </a:r>
            <a:endParaRPr lang="en-GB" dirty="0"/>
          </a:p>
        </p:txBody>
      </p:sp>
      <p:sp>
        <p:nvSpPr>
          <p:cNvPr id="4" name="Slide Number Placeholder 3"/>
          <p:cNvSpPr>
            <a:spLocks noGrp="1"/>
          </p:cNvSpPr>
          <p:nvPr>
            <p:ph type="sldNum" sz="quarter" idx="10"/>
          </p:nvPr>
        </p:nvSpPr>
        <p:spPr/>
        <p:txBody>
          <a:bodyPr/>
          <a:lstStyle/>
          <a:p>
            <a:fld id="{69C34411-772F-4CD7-A878-7B553C710734}" type="slidenum">
              <a:rPr lang="en-GB" smtClean="0"/>
              <a:t>8</a:t>
            </a:fld>
            <a:endParaRPr lang="en-GB"/>
          </a:p>
        </p:txBody>
      </p:sp>
    </p:spTree>
    <p:extLst>
      <p:ext uri="{BB962C8B-B14F-4D97-AF65-F5344CB8AC3E}">
        <p14:creationId xmlns:p14="http://schemas.microsoft.com/office/powerpoint/2010/main" val="13402801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 this element</a:t>
            </a:r>
            <a:r>
              <a:rPr lang="en-GB" baseline="0" dirty="0"/>
              <a:t> of the audit, we are distinguishing projects that are designed to benefit minority communities from those that are not.  We would expect a specialist project to be responding to some identified need among the target minority population.  We define needs broadly, for example access to services; disproportionality adverse outcomes; discrimination and prejudice; social, financial or cultural exclusion.</a:t>
            </a:r>
          </a:p>
          <a:p>
            <a:endParaRPr lang="en-GB" baseline="0" dirty="0"/>
          </a:p>
          <a:p>
            <a:r>
              <a:rPr lang="en-GB" baseline="0" dirty="0"/>
              <a:t>Some untargeted projects, for example those provided for a diverse local community, may benefit BAME communities alongside others, but unless they are specifically designed for and targeted at BAME communities, they should be scored as generalist.</a:t>
            </a:r>
            <a:endParaRPr lang="en-GB" dirty="0"/>
          </a:p>
        </p:txBody>
      </p:sp>
      <p:sp>
        <p:nvSpPr>
          <p:cNvPr id="4" name="Slide Number Placeholder 3"/>
          <p:cNvSpPr>
            <a:spLocks noGrp="1"/>
          </p:cNvSpPr>
          <p:nvPr>
            <p:ph type="sldNum" sz="quarter" idx="10"/>
          </p:nvPr>
        </p:nvSpPr>
        <p:spPr/>
        <p:txBody>
          <a:bodyPr/>
          <a:lstStyle/>
          <a:p>
            <a:fld id="{69C34411-772F-4CD7-A878-7B553C710734}" type="slidenum">
              <a:rPr lang="en-GB" smtClean="0"/>
              <a:t>9</a:t>
            </a:fld>
            <a:endParaRPr lang="en-GB"/>
          </a:p>
        </p:txBody>
      </p:sp>
    </p:spTree>
    <p:extLst>
      <p:ext uri="{BB962C8B-B14F-4D97-AF65-F5344CB8AC3E}">
        <p14:creationId xmlns:p14="http://schemas.microsoft.com/office/powerpoint/2010/main" val="20656724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Give out the templates.  Allow 20 minutes</a:t>
            </a:r>
            <a:r>
              <a:rPr lang="en-GB" baseline="0" dirty="0"/>
              <a:t> for the exercise.</a:t>
            </a:r>
            <a:endParaRPr lang="en-GB" dirty="0"/>
          </a:p>
          <a:p>
            <a:endParaRPr lang="en-GB" dirty="0"/>
          </a:p>
          <a:p>
            <a:r>
              <a:rPr lang="en-GB" dirty="0"/>
              <a:t>Encourage</a:t>
            </a:r>
            <a:r>
              <a:rPr lang="en-GB" baseline="0" dirty="0"/>
              <a:t> participants to discuss challenging examples from their own foundation in their pairs. Work through these as a group to clarify any issues.</a:t>
            </a:r>
          </a:p>
          <a:p>
            <a:endParaRPr lang="en-GB" dirty="0"/>
          </a:p>
        </p:txBody>
      </p:sp>
      <p:sp>
        <p:nvSpPr>
          <p:cNvPr id="4" name="Slide Number Placeholder 3"/>
          <p:cNvSpPr>
            <a:spLocks noGrp="1"/>
          </p:cNvSpPr>
          <p:nvPr>
            <p:ph type="sldNum" sz="quarter" idx="10"/>
          </p:nvPr>
        </p:nvSpPr>
        <p:spPr/>
        <p:txBody>
          <a:bodyPr/>
          <a:lstStyle/>
          <a:p>
            <a:fld id="{69C34411-772F-4CD7-A878-7B553C710734}" type="slidenum">
              <a:rPr lang="en-GB" smtClean="0"/>
              <a:t>17</a:t>
            </a:fld>
            <a:endParaRPr lang="en-GB"/>
          </a:p>
        </p:txBody>
      </p:sp>
    </p:spTree>
    <p:extLst>
      <p:ext uri="{BB962C8B-B14F-4D97-AF65-F5344CB8AC3E}">
        <p14:creationId xmlns:p14="http://schemas.microsoft.com/office/powerpoint/2010/main" val="1430033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D237D321-DB2C-4ABD-BE49-164008774BD2}" type="datetimeFigureOut">
              <a:rPr lang="en-GB" smtClean="0"/>
              <a:t>14/04/2020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4838275-DECF-49FF-AB3E-700C9C47A7F2}" type="slidenum">
              <a:rPr lang="en-GB" smtClean="0"/>
              <a:t>‹#›</a:t>
            </a:fld>
            <a:endParaRPr lang="en-GB"/>
          </a:p>
        </p:txBody>
      </p:sp>
    </p:spTree>
    <p:extLst>
      <p:ext uri="{BB962C8B-B14F-4D97-AF65-F5344CB8AC3E}">
        <p14:creationId xmlns:p14="http://schemas.microsoft.com/office/powerpoint/2010/main" val="4393281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237D321-DB2C-4ABD-BE49-164008774BD2}" type="datetimeFigureOut">
              <a:rPr lang="en-GB" smtClean="0"/>
              <a:t>14/04/2020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4838275-DECF-49FF-AB3E-700C9C47A7F2}" type="slidenum">
              <a:rPr lang="en-GB" smtClean="0"/>
              <a:t>‹#›</a:t>
            </a:fld>
            <a:endParaRPr lang="en-GB"/>
          </a:p>
        </p:txBody>
      </p:sp>
    </p:spTree>
    <p:extLst>
      <p:ext uri="{BB962C8B-B14F-4D97-AF65-F5344CB8AC3E}">
        <p14:creationId xmlns:p14="http://schemas.microsoft.com/office/powerpoint/2010/main" val="28772531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237D321-DB2C-4ABD-BE49-164008774BD2}" type="datetimeFigureOut">
              <a:rPr lang="en-GB" smtClean="0"/>
              <a:t>14/04/2020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4838275-DECF-49FF-AB3E-700C9C47A7F2}" type="slidenum">
              <a:rPr lang="en-GB" smtClean="0"/>
              <a:t>‹#›</a:t>
            </a:fld>
            <a:endParaRPr lang="en-GB"/>
          </a:p>
        </p:txBody>
      </p:sp>
    </p:spTree>
    <p:extLst>
      <p:ext uri="{BB962C8B-B14F-4D97-AF65-F5344CB8AC3E}">
        <p14:creationId xmlns:p14="http://schemas.microsoft.com/office/powerpoint/2010/main" val="20127156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237D321-DB2C-4ABD-BE49-164008774BD2}" type="datetimeFigureOut">
              <a:rPr lang="en-GB" smtClean="0"/>
              <a:t>14/04/2020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4838275-DECF-49FF-AB3E-700C9C47A7F2}" type="slidenum">
              <a:rPr lang="en-GB" smtClean="0"/>
              <a:t>‹#›</a:t>
            </a:fld>
            <a:endParaRPr lang="en-GB"/>
          </a:p>
        </p:txBody>
      </p:sp>
    </p:spTree>
    <p:extLst>
      <p:ext uri="{BB962C8B-B14F-4D97-AF65-F5344CB8AC3E}">
        <p14:creationId xmlns:p14="http://schemas.microsoft.com/office/powerpoint/2010/main" val="41548663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D237D321-DB2C-4ABD-BE49-164008774BD2}" type="datetimeFigureOut">
              <a:rPr lang="en-GB" smtClean="0"/>
              <a:t>14/04/2020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F4838275-DECF-49FF-AB3E-700C9C47A7F2}" type="slidenum">
              <a:rPr lang="en-GB" smtClean="0"/>
              <a:t>‹#›</a:t>
            </a:fld>
            <a:endParaRPr lang="en-GB"/>
          </a:p>
        </p:txBody>
      </p:sp>
    </p:spTree>
    <p:extLst>
      <p:ext uri="{BB962C8B-B14F-4D97-AF65-F5344CB8AC3E}">
        <p14:creationId xmlns:p14="http://schemas.microsoft.com/office/powerpoint/2010/main" val="3358770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D237D321-DB2C-4ABD-BE49-164008774BD2}" type="datetimeFigureOut">
              <a:rPr lang="en-GB" smtClean="0"/>
              <a:t>14/04/2020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4838275-DECF-49FF-AB3E-700C9C47A7F2}" type="slidenum">
              <a:rPr lang="en-GB" smtClean="0"/>
              <a:t>‹#›</a:t>
            </a:fld>
            <a:endParaRPr lang="en-GB"/>
          </a:p>
        </p:txBody>
      </p:sp>
    </p:spTree>
    <p:extLst>
      <p:ext uri="{BB962C8B-B14F-4D97-AF65-F5344CB8AC3E}">
        <p14:creationId xmlns:p14="http://schemas.microsoft.com/office/powerpoint/2010/main" val="31832952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D237D321-DB2C-4ABD-BE49-164008774BD2}" type="datetimeFigureOut">
              <a:rPr lang="en-GB" smtClean="0"/>
              <a:t>14/04/2020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F4838275-DECF-49FF-AB3E-700C9C47A7F2}" type="slidenum">
              <a:rPr lang="en-GB" smtClean="0"/>
              <a:t>‹#›</a:t>
            </a:fld>
            <a:endParaRPr lang="en-GB"/>
          </a:p>
        </p:txBody>
      </p:sp>
    </p:spTree>
    <p:extLst>
      <p:ext uri="{BB962C8B-B14F-4D97-AF65-F5344CB8AC3E}">
        <p14:creationId xmlns:p14="http://schemas.microsoft.com/office/powerpoint/2010/main" val="19534771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D237D321-DB2C-4ABD-BE49-164008774BD2}" type="datetimeFigureOut">
              <a:rPr lang="en-GB" smtClean="0"/>
              <a:t>14/04/2020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F4838275-DECF-49FF-AB3E-700C9C47A7F2}" type="slidenum">
              <a:rPr lang="en-GB" smtClean="0"/>
              <a:t>‹#›</a:t>
            </a:fld>
            <a:endParaRPr lang="en-GB"/>
          </a:p>
        </p:txBody>
      </p:sp>
    </p:spTree>
    <p:extLst>
      <p:ext uri="{BB962C8B-B14F-4D97-AF65-F5344CB8AC3E}">
        <p14:creationId xmlns:p14="http://schemas.microsoft.com/office/powerpoint/2010/main" val="13660071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37D321-DB2C-4ABD-BE49-164008774BD2}" type="datetimeFigureOut">
              <a:rPr lang="en-GB" smtClean="0"/>
              <a:t>14/04/2020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F4838275-DECF-49FF-AB3E-700C9C47A7F2}" type="slidenum">
              <a:rPr lang="en-GB" smtClean="0"/>
              <a:t>‹#›</a:t>
            </a:fld>
            <a:endParaRPr lang="en-GB"/>
          </a:p>
        </p:txBody>
      </p:sp>
    </p:spTree>
    <p:extLst>
      <p:ext uri="{BB962C8B-B14F-4D97-AF65-F5344CB8AC3E}">
        <p14:creationId xmlns:p14="http://schemas.microsoft.com/office/powerpoint/2010/main" val="25294426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237D321-DB2C-4ABD-BE49-164008774BD2}" type="datetimeFigureOut">
              <a:rPr lang="en-GB" smtClean="0"/>
              <a:t>14/04/2020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4838275-DECF-49FF-AB3E-700C9C47A7F2}" type="slidenum">
              <a:rPr lang="en-GB" smtClean="0"/>
              <a:t>‹#›</a:t>
            </a:fld>
            <a:endParaRPr lang="en-GB"/>
          </a:p>
        </p:txBody>
      </p:sp>
    </p:spTree>
    <p:extLst>
      <p:ext uri="{BB962C8B-B14F-4D97-AF65-F5344CB8AC3E}">
        <p14:creationId xmlns:p14="http://schemas.microsoft.com/office/powerpoint/2010/main" val="8286030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237D321-DB2C-4ABD-BE49-164008774BD2}" type="datetimeFigureOut">
              <a:rPr lang="en-GB" smtClean="0"/>
              <a:t>14/04/2020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F4838275-DECF-49FF-AB3E-700C9C47A7F2}" type="slidenum">
              <a:rPr lang="en-GB" smtClean="0"/>
              <a:t>‹#›</a:t>
            </a:fld>
            <a:endParaRPr lang="en-GB"/>
          </a:p>
        </p:txBody>
      </p:sp>
    </p:spTree>
    <p:extLst>
      <p:ext uri="{BB962C8B-B14F-4D97-AF65-F5344CB8AC3E}">
        <p14:creationId xmlns:p14="http://schemas.microsoft.com/office/powerpoint/2010/main" val="32821950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37D321-DB2C-4ABD-BE49-164008774BD2}" type="datetimeFigureOut">
              <a:rPr lang="en-GB" smtClean="0"/>
              <a:t>14/04/2020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838275-DECF-49FF-AB3E-700C9C47A7F2}" type="slidenum">
              <a:rPr lang="en-GB" smtClean="0"/>
              <a:t>‹#›</a:t>
            </a:fld>
            <a:endParaRPr lang="en-GB"/>
          </a:p>
        </p:txBody>
      </p:sp>
    </p:spTree>
    <p:extLst>
      <p:ext uri="{BB962C8B-B14F-4D97-AF65-F5344CB8AC3E}">
        <p14:creationId xmlns:p14="http://schemas.microsoft.com/office/powerpoint/2010/main" val="40650189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www.raosoft.com/samplesize.htm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stattrek.com/statistics/random-number-generator.aspx#error"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GB" dirty="0"/>
              <a:t>Introducing the Funders for Race Equality audit tool</a:t>
            </a:r>
          </a:p>
        </p:txBody>
      </p:sp>
      <p:sp>
        <p:nvSpPr>
          <p:cNvPr id="3" name="Subtitle 2"/>
          <p:cNvSpPr>
            <a:spLocks noGrp="1"/>
          </p:cNvSpPr>
          <p:nvPr>
            <p:ph type="subTitle" idx="1"/>
          </p:nvPr>
        </p:nvSpPr>
        <p:spPr/>
        <p:txBody>
          <a:bodyPr/>
          <a:lstStyle/>
          <a:p>
            <a:r>
              <a:rPr lang="en-GB" dirty="0"/>
              <a:t>Developed by Barrow Cadbury Trust, Esmée Fairbairn Foundation, Lloyds Foundation and Power to Change on behalf of the Funders for Race Equality Alliance</a:t>
            </a:r>
          </a:p>
        </p:txBody>
      </p:sp>
    </p:spTree>
    <p:extLst>
      <p:ext uri="{BB962C8B-B14F-4D97-AF65-F5344CB8AC3E}">
        <p14:creationId xmlns:p14="http://schemas.microsoft.com/office/powerpoint/2010/main" val="4946870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386" y="365126"/>
            <a:ext cx="10707414" cy="911882"/>
          </a:xfrm>
        </p:spPr>
        <p:txBody>
          <a:bodyPr/>
          <a:lstStyle/>
          <a:p>
            <a:r>
              <a:rPr lang="en-GB" dirty="0"/>
              <a:t>What type of work is the grant supporting? (1)</a:t>
            </a:r>
            <a:endParaRPr lang="en-GB" sz="4000" dirty="0"/>
          </a:p>
        </p:txBody>
      </p:sp>
      <p:sp>
        <p:nvSpPr>
          <p:cNvPr id="3" name="Content Placeholder 2"/>
          <p:cNvSpPr>
            <a:spLocks noGrp="1"/>
          </p:cNvSpPr>
          <p:nvPr>
            <p:ph idx="1"/>
          </p:nvPr>
        </p:nvSpPr>
        <p:spPr>
          <a:xfrm>
            <a:off x="646386" y="1277008"/>
            <a:ext cx="10925504" cy="5013433"/>
          </a:xfrm>
        </p:spPr>
        <p:txBody>
          <a:bodyPr>
            <a:normAutofit fontScale="85000" lnSpcReduction="10000"/>
          </a:bodyPr>
          <a:lstStyle/>
          <a:p>
            <a:pPr marL="0" indent="0">
              <a:buNone/>
            </a:pPr>
            <a:r>
              <a:rPr lang="en-GB" dirty="0"/>
              <a:t>We have identified nine types of project.  Each of these may be specialist BAME projects or generalist.</a:t>
            </a:r>
          </a:p>
          <a:p>
            <a:r>
              <a:rPr lang="en-GB" dirty="0"/>
              <a:t>Service provision, for example:</a:t>
            </a:r>
          </a:p>
          <a:p>
            <a:pPr lvl="1"/>
            <a:r>
              <a:rPr lang="en-GB" dirty="0"/>
              <a:t>Housing for vulnerable women</a:t>
            </a:r>
          </a:p>
          <a:p>
            <a:pPr lvl="1"/>
            <a:r>
              <a:rPr lang="en-GB" dirty="0"/>
              <a:t>Exercise classes for older people</a:t>
            </a:r>
          </a:p>
          <a:p>
            <a:pPr lvl="1"/>
            <a:r>
              <a:rPr lang="en-GB" dirty="0"/>
              <a:t>A creative writing course for people with mental health support needs</a:t>
            </a:r>
          </a:p>
          <a:p>
            <a:r>
              <a:rPr lang="en-GB" dirty="0"/>
              <a:t>Campaigning, advocacy or influencing work: projects where the intention is to achieve a change at structural, systems or service level, for example:</a:t>
            </a:r>
          </a:p>
          <a:p>
            <a:pPr lvl="1"/>
            <a:r>
              <a:rPr lang="en-GB" dirty="0"/>
              <a:t>A campaign against use of detention for asylum seekers</a:t>
            </a:r>
          </a:p>
          <a:p>
            <a:pPr lvl="1"/>
            <a:r>
              <a:rPr lang="en-GB" dirty="0"/>
              <a:t>A public affairs post in an anti-poverty charity</a:t>
            </a:r>
          </a:p>
          <a:p>
            <a:pPr lvl="1"/>
            <a:r>
              <a:rPr lang="en-GB" dirty="0"/>
              <a:t>Arts example?</a:t>
            </a:r>
          </a:p>
          <a:p>
            <a:r>
              <a:rPr lang="en-GB" dirty="0"/>
              <a:t>Research and/or policy work, for example</a:t>
            </a:r>
          </a:p>
          <a:p>
            <a:pPr lvl="1"/>
            <a:r>
              <a:rPr lang="en-GB" dirty="0"/>
              <a:t>Research into the intersection between race, poverty and mental health among new mothers</a:t>
            </a:r>
          </a:p>
          <a:p>
            <a:pPr lvl="1"/>
            <a:r>
              <a:rPr lang="en-GB" dirty="0"/>
              <a:t>A policy paper setting out alternative options to stop and search</a:t>
            </a:r>
          </a:p>
          <a:p>
            <a:pPr lvl="1"/>
            <a:r>
              <a:rPr lang="en-GB" dirty="0"/>
              <a:t>Stand-alone evaluation projects</a:t>
            </a:r>
          </a:p>
        </p:txBody>
      </p:sp>
    </p:spTree>
    <p:extLst>
      <p:ext uri="{BB962C8B-B14F-4D97-AF65-F5344CB8AC3E}">
        <p14:creationId xmlns:p14="http://schemas.microsoft.com/office/powerpoint/2010/main" val="35322760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386" y="365126"/>
            <a:ext cx="10707414" cy="911882"/>
          </a:xfrm>
        </p:spPr>
        <p:txBody>
          <a:bodyPr/>
          <a:lstStyle/>
          <a:p>
            <a:r>
              <a:rPr lang="en-GB" dirty="0"/>
              <a:t>What type of work is the grant supporting? (2)</a:t>
            </a:r>
            <a:endParaRPr lang="en-GB" sz="4000" dirty="0"/>
          </a:p>
        </p:txBody>
      </p:sp>
      <p:sp>
        <p:nvSpPr>
          <p:cNvPr id="3" name="Content Placeholder 2"/>
          <p:cNvSpPr>
            <a:spLocks noGrp="1"/>
          </p:cNvSpPr>
          <p:nvPr>
            <p:ph idx="1"/>
          </p:nvPr>
        </p:nvSpPr>
        <p:spPr>
          <a:xfrm>
            <a:off x="646386" y="1277008"/>
            <a:ext cx="10925504" cy="5013433"/>
          </a:xfrm>
        </p:spPr>
        <p:txBody>
          <a:bodyPr>
            <a:normAutofit/>
          </a:bodyPr>
          <a:lstStyle/>
          <a:p>
            <a:r>
              <a:rPr lang="en-GB" dirty="0"/>
              <a:t>Capacity-building of organisations, for example:</a:t>
            </a:r>
          </a:p>
          <a:p>
            <a:pPr lvl="1"/>
            <a:r>
              <a:rPr lang="en-GB" dirty="0"/>
              <a:t>A grant to an infrastructure organisation to provide capacity-building support to grassroots BAME organisations</a:t>
            </a:r>
          </a:p>
          <a:p>
            <a:pPr lvl="1"/>
            <a:r>
              <a:rPr lang="en-GB" dirty="0"/>
              <a:t>A grant to an organisation to build its capacity and resilience.</a:t>
            </a:r>
          </a:p>
          <a:p>
            <a:r>
              <a:rPr lang="en-GB" dirty="0"/>
              <a:t>Capacity-building of individuals, for example:</a:t>
            </a:r>
          </a:p>
          <a:p>
            <a:pPr lvl="1"/>
            <a:r>
              <a:rPr lang="en-GB" dirty="0"/>
              <a:t>Basic skills support: literacy and numeracy work</a:t>
            </a:r>
          </a:p>
          <a:p>
            <a:pPr lvl="1"/>
            <a:r>
              <a:rPr lang="en-GB" dirty="0"/>
              <a:t>Specialist skills e.g. increasing diversity among curatorial staff</a:t>
            </a:r>
          </a:p>
          <a:p>
            <a:pPr lvl="1"/>
            <a:r>
              <a:rPr lang="en-GB" dirty="0"/>
              <a:t>Developing campaigning skills and confidence among people with lived experience.</a:t>
            </a:r>
          </a:p>
          <a:p>
            <a:r>
              <a:rPr lang="en-GB" dirty="0"/>
              <a:t>Community cohesion/understanding, for example:</a:t>
            </a:r>
          </a:p>
          <a:p>
            <a:pPr lvl="1"/>
            <a:r>
              <a:rPr lang="en-GB" dirty="0"/>
              <a:t>Events bringing a whole community together</a:t>
            </a:r>
          </a:p>
          <a:p>
            <a:pPr lvl="1"/>
            <a:r>
              <a:rPr lang="en-GB" dirty="0"/>
              <a:t>A project exploring Commonwealth soldiers’ contribution to the First World War</a:t>
            </a:r>
          </a:p>
        </p:txBody>
      </p:sp>
    </p:spTree>
    <p:extLst>
      <p:ext uri="{BB962C8B-B14F-4D97-AF65-F5344CB8AC3E}">
        <p14:creationId xmlns:p14="http://schemas.microsoft.com/office/powerpoint/2010/main" val="22046790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386" y="365126"/>
            <a:ext cx="10707414" cy="911882"/>
          </a:xfrm>
        </p:spPr>
        <p:txBody>
          <a:bodyPr/>
          <a:lstStyle/>
          <a:p>
            <a:r>
              <a:rPr lang="en-GB" dirty="0"/>
              <a:t>What type of work is the grant supporting? (3)</a:t>
            </a:r>
            <a:endParaRPr lang="en-GB" sz="4000" dirty="0"/>
          </a:p>
        </p:txBody>
      </p:sp>
      <p:sp>
        <p:nvSpPr>
          <p:cNvPr id="3" name="Content Placeholder 2"/>
          <p:cNvSpPr>
            <a:spLocks noGrp="1"/>
          </p:cNvSpPr>
          <p:nvPr>
            <p:ph idx="1"/>
          </p:nvPr>
        </p:nvSpPr>
        <p:spPr>
          <a:xfrm>
            <a:off x="646386" y="1277008"/>
            <a:ext cx="10925504" cy="5013433"/>
          </a:xfrm>
        </p:spPr>
        <p:txBody>
          <a:bodyPr>
            <a:normAutofit/>
          </a:bodyPr>
          <a:lstStyle/>
          <a:p>
            <a:r>
              <a:rPr lang="en-GB" dirty="0"/>
              <a:t>Capital projects, for example:</a:t>
            </a:r>
          </a:p>
          <a:p>
            <a:pPr lvl="1"/>
            <a:r>
              <a:rPr lang="en-GB" dirty="0"/>
              <a:t>Buildings, equipment purchase</a:t>
            </a:r>
          </a:p>
          <a:p>
            <a:r>
              <a:rPr lang="en-GB" dirty="0"/>
              <a:t>Sports/heritage/arts/other cultural offers, for example:</a:t>
            </a:r>
          </a:p>
          <a:p>
            <a:pPr lvl="1"/>
            <a:r>
              <a:rPr lang="en-GB" dirty="0"/>
              <a:t>Cultural activities for their own sake e.g. a community theatre performance, sponsorship of an opera.  Note that if there’s an additional social purpose (such as a therapeutic arts project) the grant may be better allocated to a different category</a:t>
            </a:r>
          </a:p>
          <a:p>
            <a:pPr lvl="1"/>
            <a:r>
              <a:rPr lang="en-GB" dirty="0"/>
              <a:t>Projects to increase audience diversity</a:t>
            </a:r>
          </a:p>
          <a:p>
            <a:r>
              <a:rPr lang="en-GB" dirty="0"/>
              <a:t>Unrestricted/core grants not tied to a specific purpose</a:t>
            </a:r>
          </a:p>
          <a:p>
            <a:pPr marL="0" indent="0">
              <a:buNone/>
            </a:pPr>
            <a:r>
              <a:rPr lang="en-GB" dirty="0"/>
              <a:t>These nine options should accommodate almost all grants.  If you’re unable to match the grant to any of them, score it as “Other” and give an explanation in the Notes column on the audit spreadsheet.</a:t>
            </a:r>
          </a:p>
          <a:p>
            <a:endParaRPr lang="en-GB" dirty="0"/>
          </a:p>
        </p:txBody>
      </p:sp>
    </p:spTree>
    <p:extLst>
      <p:ext uri="{BB962C8B-B14F-4D97-AF65-F5344CB8AC3E}">
        <p14:creationId xmlns:p14="http://schemas.microsoft.com/office/powerpoint/2010/main" val="31586694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386" y="365126"/>
            <a:ext cx="10707414" cy="911882"/>
          </a:xfrm>
        </p:spPr>
        <p:txBody>
          <a:bodyPr/>
          <a:lstStyle/>
          <a:p>
            <a:r>
              <a:rPr lang="en-GB" dirty="0"/>
              <a:t>Root causes, symptoms or neither?</a:t>
            </a:r>
            <a:endParaRPr lang="en-GB" sz="4000" dirty="0"/>
          </a:p>
        </p:txBody>
      </p:sp>
      <p:sp>
        <p:nvSpPr>
          <p:cNvPr id="3" name="Content Placeholder 2"/>
          <p:cNvSpPr>
            <a:spLocks noGrp="1"/>
          </p:cNvSpPr>
          <p:nvPr>
            <p:ph idx="1"/>
          </p:nvPr>
        </p:nvSpPr>
        <p:spPr>
          <a:xfrm>
            <a:off x="646386" y="1277008"/>
            <a:ext cx="10925504" cy="5013433"/>
          </a:xfrm>
        </p:spPr>
        <p:txBody>
          <a:bodyPr>
            <a:normAutofit fontScale="92500" lnSpcReduction="20000"/>
          </a:bodyPr>
          <a:lstStyle/>
          <a:p>
            <a:pPr marL="0" indent="0">
              <a:buNone/>
            </a:pPr>
            <a:r>
              <a:rPr lang="en-GB" dirty="0"/>
              <a:t>We’re interested in the level at which funding is aimed. Projects should be assessed as to whether they address the root causes of inequality, its consequences, or neither. </a:t>
            </a:r>
          </a:p>
          <a:p>
            <a:r>
              <a:rPr lang="en-GB" dirty="0"/>
              <a:t>Root causes of inequality.  Projects in this category will be aiming for structural and systems change and are likely to be predominately campaigning or influencing work, for example a campaign to replace Universal Credit (UC).  UC is a driver (root cause) of poverty; ending UC is a structural or systems change.</a:t>
            </a:r>
          </a:p>
          <a:p>
            <a:r>
              <a:rPr lang="en-GB" dirty="0"/>
              <a:t>Consequences of inequality, for example provision of alternative education for children excluded from school, many of whom experience multiple disadvantage.  </a:t>
            </a:r>
          </a:p>
          <a:p>
            <a:r>
              <a:rPr lang="en-GB" dirty="0"/>
              <a:t>Neither, the project is not designed to address inequality.</a:t>
            </a:r>
          </a:p>
          <a:p>
            <a:pPr marL="0" indent="0">
              <a:buNone/>
            </a:pPr>
            <a:r>
              <a:rPr lang="en-GB" dirty="0"/>
              <a:t>Note that there is no hierarchy of merit of these three types of project – all are valuable and needed.</a:t>
            </a:r>
          </a:p>
          <a:p>
            <a:endParaRPr lang="en-GB" dirty="0"/>
          </a:p>
        </p:txBody>
      </p:sp>
    </p:spTree>
    <p:extLst>
      <p:ext uri="{BB962C8B-B14F-4D97-AF65-F5344CB8AC3E}">
        <p14:creationId xmlns:p14="http://schemas.microsoft.com/office/powerpoint/2010/main" val="216660119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386" y="365126"/>
            <a:ext cx="10707414" cy="911882"/>
          </a:xfrm>
        </p:spPr>
        <p:txBody>
          <a:bodyPr/>
          <a:lstStyle/>
          <a:p>
            <a:r>
              <a:rPr lang="en-GB" dirty="0"/>
              <a:t>Special cases (1): mixed grants</a:t>
            </a:r>
            <a:endParaRPr lang="en-GB" sz="4000" dirty="0"/>
          </a:p>
        </p:txBody>
      </p:sp>
      <p:sp>
        <p:nvSpPr>
          <p:cNvPr id="3" name="Content Placeholder 2"/>
          <p:cNvSpPr>
            <a:spLocks noGrp="1"/>
          </p:cNvSpPr>
          <p:nvPr>
            <p:ph idx="1"/>
          </p:nvPr>
        </p:nvSpPr>
        <p:spPr>
          <a:xfrm>
            <a:off x="646386" y="1277008"/>
            <a:ext cx="10925504" cy="5013433"/>
          </a:xfrm>
        </p:spPr>
        <p:txBody>
          <a:bodyPr>
            <a:normAutofit fontScale="92500" lnSpcReduction="20000"/>
          </a:bodyPr>
          <a:lstStyle/>
          <a:p>
            <a:pPr marL="0" indent="0">
              <a:buNone/>
            </a:pPr>
            <a:r>
              <a:rPr lang="en-GB" dirty="0"/>
              <a:t>In our testing we found that most grants could be placed in one or another category in each element of the audit. But in some cases, the project encompassed more than one category.  For example:</a:t>
            </a:r>
          </a:p>
          <a:p>
            <a:pPr lvl="1"/>
            <a:r>
              <a:rPr lang="en-GB" dirty="0"/>
              <a:t>A mental health project for the local African Caribbean population.  Most of the funds will be spent on providing services, but the organisation will also be lobbying the local health trust to provide culturally appropriate services.  This project falls into both Service Provision and Campaigning/Influencing.</a:t>
            </a:r>
          </a:p>
          <a:p>
            <a:pPr lvl="1"/>
            <a:r>
              <a:rPr lang="en-GB" dirty="0"/>
              <a:t>A detention support group.  The group will be providing advice and assistance to those detained, and is also campaigning for the end of asylum detention.  This addresses both the root causes of a problem (an unjust detention system) and the symptoms (the suffering of those detained.</a:t>
            </a:r>
          </a:p>
          <a:p>
            <a:pPr marL="0" indent="0">
              <a:buNone/>
            </a:pPr>
            <a:r>
              <a:rPr lang="en-GB" dirty="0"/>
              <a:t>Where projects fall into two (or more) categories, use evidence such as the budget or grant application to split the funding across categories.  So for example the auditor might make a 90/10% split for the mental health project because most of the grant is for a support worker, but a 60/40% split in the detention project as part of the grant is for a public affairs/comms manager</a:t>
            </a:r>
            <a:r>
              <a:rPr lang="en-GB" dirty="0" smtClean="0"/>
              <a:t>.  Record split grants across two (or more) rows in the spreadsheet.</a:t>
            </a:r>
            <a:endParaRPr lang="en-GB" dirty="0"/>
          </a:p>
          <a:p>
            <a:pPr marL="0" indent="0">
              <a:buNone/>
            </a:pPr>
            <a:endParaRPr lang="en-GB" dirty="0"/>
          </a:p>
          <a:p>
            <a:pPr lvl="1"/>
            <a:endParaRPr lang="en-GB" dirty="0"/>
          </a:p>
          <a:p>
            <a:endParaRPr lang="en-GB" dirty="0"/>
          </a:p>
          <a:p>
            <a:endParaRPr lang="en-GB" dirty="0"/>
          </a:p>
        </p:txBody>
      </p:sp>
    </p:spTree>
    <p:extLst>
      <p:ext uri="{BB962C8B-B14F-4D97-AF65-F5344CB8AC3E}">
        <p14:creationId xmlns:p14="http://schemas.microsoft.com/office/powerpoint/2010/main" val="58893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101068"/>
          </a:xfrm>
        </p:spPr>
        <p:txBody>
          <a:bodyPr>
            <a:normAutofit/>
          </a:bodyPr>
          <a:lstStyle/>
          <a:p>
            <a:r>
              <a:rPr lang="en-GB" sz="4000" dirty="0"/>
              <a:t>If you can’t decide…</a:t>
            </a:r>
            <a:endParaRPr lang="en-GB" sz="4200" dirty="0"/>
          </a:p>
        </p:txBody>
      </p:sp>
      <p:sp>
        <p:nvSpPr>
          <p:cNvPr id="3" name="Content Placeholder 2"/>
          <p:cNvSpPr>
            <a:spLocks noGrp="1"/>
          </p:cNvSpPr>
          <p:nvPr>
            <p:ph idx="1"/>
          </p:nvPr>
        </p:nvSpPr>
        <p:spPr>
          <a:xfrm>
            <a:off x="838200" y="1690688"/>
            <a:ext cx="10515600" cy="4486275"/>
          </a:xfrm>
        </p:spPr>
        <p:txBody>
          <a:bodyPr>
            <a:normAutofit/>
          </a:bodyPr>
          <a:lstStyle/>
          <a:p>
            <a:pPr marL="0" indent="0">
              <a:buNone/>
            </a:pPr>
            <a:r>
              <a:rPr lang="en-GB" dirty="0"/>
              <a:t>In the testing phase, we found it helpful to use the question “what’s the intention”?  For example, one of the projects we considered was a theatre production exploring a particular cultural artefact.  The project was being delivered by a BAME group and was targeting a local audience who would increase their understanding of the culture.  The question was “who benefits”?  </a:t>
            </a:r>
          </a:p>
          <a:p>
            <a:pPr marL="0" indent="0">
              <a:buNone/>
            </a:pPr>
            <a:r>
              <a:rPr lang="en-GB" dirty="0"/>
              <a:t>By asking “What’s the intention” we identified that there were two distinct beneficiary groups – the actors and the wider minority ethnic community. Because the primary aim of the funding was to benefit and fund the BAME arts practitioners, it was designated a specialist project.</a:t>
            </a:r>
          </a:p>
        </p:txBody>
      </p:sp>
    </p:spTree>
    <p:extLst>
      <p:ext uri="{BB962C8B-B14F-4D97-AF65-F5344CB8AC3E}">
        <p14:creationId xmlns:p14="http://schemas.microsoft.com/office/powerpoint/2010/main" val="369313772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101068"/>
          </a:xfrm>
        </p:spPr>
        <p:txBody>
          <a:bodyPr>
            <a:normAutofit/>
          </a:bodyPr>
          <a:lstStyle/>
          <a:p>
            <a:r>
              <a:rPr lang="en-GB" sz="4000" dirty="0"/>
              <a:t>Special cases (2): partnership grants</a:t>
            </a:r>
            <a:endParaRPr lang="en-GB" sz="4200" dirty="0"/>
          </a:p>
        </p:txBody>
      </p:sp>
      <p:sp>
        <p:nvSpPr>
          <p:cNvPr id="3" name="Content Placeholder 2"/>
          <p:cNvSpPr>
            <a:spLocks noGrp="1"/>
          </p:cNvSpPr>
          <p:nvPr>
            <p:ph idx="1"/>
          </p:nvPr>
        </p:nvSpPr>
        <p:spPr>
          <a:xfrm>
            <a:off x="838200" y="1690688"/>
            <a:ext cx="10515600" cy="4486275"/>
          </a:xfrm>
        </p:spPr>
        <p:txBody>
          <a:bodyPr>
            <a:normAutofit fontScale="92500" lnSpcReduction="10000"/>
          </a:bodyPr>
          <a:lstStyle/>
          <a:p>
            <a:pPr marL="0" indent="0">
              <a:buNone/>
            </a:pPr>
            <a:r>
              <a:rPr lang="en-GB" dirty="0"/>
              <a:t>Where partnership grants are made and one or more of the partners is a BAME organisation, the grant should be split proportionally among the BAME and general partners. You may have to make a “best guess” at how to allocate funds. </a:t>
            </a:r>
          </a:p>
          <a:p>
            <a:pPr marL="0" indent="0">
              <a:buNone/>
            </a:pPr>
            <a:r>
              <a:rPr lang="en-GB" dirty="0"/>
              <a:t>For example a grant is given to a lead organisation which will be working with five smaller organisations, one of which clearly falls inside our definition of a BAME organisation.  Check the budget to see what the partners will receive and split the grant accordingly.  If it isn’t clear, make your best assessment of what each partner will receive. Say in our example the lead organisation is doing most of the work; you estimate that 10% of the grant will go to BAME, and 90% to non-BAME organisations. </a:t>
            </a:r>
            <a:endParaRPr lang="en-GB" dirty="0" smtClean="0"/>
          </a:p>
          <a:p>
            <a:pPr marL="0" indent="0">
              <a:buNone/>
            </a:pPr>
            <a:r>
              <a:rPr lang="en-GB" dirty="0" smtClean="0"/>
              <a:t>Record the split on separate rows in the spreadsheet.</a:t>
            </a:r>
            <a:endParaRPr lang="en-GB" dirty="0"/>
          </a:p>
          <a:p>
            <a:pPr marL="0" indent="0">
              <a:buNone/>
            </a:pPr>
            <a:endParaRPr lang="en-GB" dirty="0"/>
          </a:p>
        </p:txBody>
      </p:sp>
    </p:spTree>
    <p:extLst>
      <p:ext uri="{BB962C8B-B14F-4D97-AF65-F5344CB8AC3E}">
        <p14:creationId xmlns:p14="http://schemas.microsoft.com/office/powerpoint/2010/main" val="55344842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59178"/>
          </a:xfrm>
        </p:spPr>
        <p:txBody>
          <a:bodyPr>
            <a:normAutofit/>
          </a:bodyPr>
          <a:lstStyle/>
          <a:p>
            <a:r>
              <a:rPr lang="en-GB" dirty="0"/>
              <a:t>Practical </a:t>
            </a:r>
            <a:r>
              <a:rPr lang="en-GB" sz="4000" dirty="0" smtClean="0"/>
              <a:t>examples</a:t>
            </a:r>
            <a:endParaRPr lang="en-GB" sz="4000" dirty="0"/>
          </a:p>
        </p:txBody>
      </p:sp>
      <p:sp>
        <p:nvSpPr>
          <p:cNvPr id="3" name="Content Placeholder 2"/>
          <p:cNvSpPr>
            <a:spLocks noGrp="1"/>
          </p:cNvSpPr>
          <p:nvPr>
            <p:ph idx="1"/>
          </p:nvPr>
        </p:nvSpPr>
        <p:spPr>
          <a:xfrm>
            <a:off x="838200" y="1324304"/>
            <a:ext cx="10515600" cy="4852659"/>
          </a:xfrm>
        </p:spPr>
        <p:txBody>
          <a:bodyPr>
            <a:normAutofit/>
          </a:bodyPr>
          <a:lstStyle/>
          <a:p>
            <a:pPr eaLnBrk="0" fontAlgn="base" hangingPunct="0">
              <a:spcBef>
                <a:spcPct val="0"/>
              </a:spcBef>
              <a:spcAft>
                <a:spcPts val="1200"/>
              </a:spcAft>
            </a:pPr>
            <a:r>
              <a:rPr lang="en-GB" altLang="en-US" dirty="0" smtClean="0">
                <a:latin typeface="Calibri" panose="020F0502020204030204" pitchFamily="34" charset="0"/>
                <a:ea typeface="Calibri" panose="020F0502020204030204" pitchFamily="34" charset="0"/>
                <a:cs typeface="Times New Roman" panose="02020603050405020304" pitchFamily="18" charset="0"/>
              </a:rPr>
              <a:t>North East Law Centre</a:t>
            </a:r>
          </a:p>
          <a:p>
            <a:pPr eaLnBrk="0" fontAlgn="base" hangingPunct="0">
              <a:spcBef>
                <a:spcPct val="0"/>
              </a:spcBef>
              <a:spcAft>
                <a:spcPts val="1200"/>
              </a:spcAft>
            </a:pPr>
            <a:r>
              <a:rPr lang="en-GB" altLang="en-US" dirty="0" smtClean="0">
                <a:latin typeface="Calibri" panose="020F0502020204030204" pitchFamily="34" charset="0"/>
                <a:ea typeface="Calibri" panose="020F0502020204030204" pitchFamily="34" charset="0"/>
                <a:cs typeface="Times New Roman" panose="02020603050405020304" pitchFamily="18" charset="0"/>
              </a:rPr>
              <a:t>Runnymede Trust</a:t>
            </a:r>
          </a:p>
          <a:p>
            <a:pPr eaLnBrk="0" fontAlgn="base" hangingPunct="0">
              <a:spcBef>
                <a:spcPct val="0"/>
              </a:spcBef>
              <a:spcAft>
                <a:spcPts val="1200"/>
              </a:spcAft>
            </a:pPr>
            <a:r>
              <a:rPr lang="en-GB" altLang="en-US" dirty="0" smtClean="0">
                <a:latin typeface="Calibri" panose="020F0502020204030204" pitchFamily="34" charset="0"/>
                <a:ea typeface="Calibri" panose="020F0502020204030204" pitchFamily="34" charset="0"/>
                <a:cs typeface="Times New Roman" panose="02020603050405020304" pitchFamily="18" charset="0"/>
              </a:rPr>
              <a:t>Refugee Women of Bristol</a:t>
            </a:r>
          </a:p>
          <a:p>
            <a:pPr eaLnBrk="0" fontAlgn="base" hangingPunct="0">
              <a:spcBef>
                <a:spcPct val="0"/>
              </a:spcBef>
              <a:spcAft>
                <a:spcPts val="1200"/>
              </a:spcAft>
            </a:pPr>
            <a:r>
              <a:rPr lang="en-GB" altLang="en-US" dirty="0" smtClean="0">
                <a:latin typeface="Calibri" panose="020F0502020204030204" pitchFamily="34" charset="0"/>
                <a:ea typeface="Calibri" panose="020F0502020204030204" pitchFamily="34" charset="0"/>
                <a:cs typeface="Times New Roman" panose="02020603050405020304" pitchFamily="18" charset="0"/>
              </a:rPr>
              <a:t>Focus on Labour Exploitation (FLEX)</a:t>
            </a:r>
          </a:p>
          <a:p>
            <a:pPr eaLnBrk="0" fontAlgn="base" hangingPunct="0">
              <a:spcBef>
                <a:spcPct val="0"/>
              </a:spcBef>
              <a:spcAft>
                <a:spcPts val="1200"/>
              </a:spcAft>
            </a:pPr>
            <a:r>
              <a:rPr lang="en-GB" altLang="en-US" dirty="0" smtClean="0">
                <a:latin typeface="Calibri" panose="020F0502020204030204" pitchFamily="34" charset="0"/>
                <a:ea typeface="Calibri" panose="020F0502020204030204" pitchFamily="34" charset="0"/>
                <a:cs typeface="Times New Roman" panose="02020603050405020304" pitchFamily="18" charset="0"/>
              </a:rPr>
              <a:t>Your examples?</a:t>
            </a:r>
            <a:endParaRPr lang="en-GB" altLang="en-US"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315070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Carrying out </a:t>
            </a:r>
            <a:r>
              <a:rPr lang="en-GB" b="1" dirty="0"/>
              <a:t>your audit</a:t>
            </a:r>
            <a:endParaRPr lang="en-GB" dirty="0"/>
          </a:p>
        </p:txBody>
      </p:sp>
      <p:sp>
        <p:nvSpPr>
          <p:cNvPr id="3" name="Content Placeholder 2"/>
          <p:cNvSpPr>
            <a:spLocks noGrp="1"/>
          </p:cNvSpPr>
          <p:nvPr>
            <p:ph idx="1"/>
          </p:nvPr>
        </p:nvSpPr>
        <p:spPr>
          <a:xfrm>
            <a:off x="838200" y="1576552"/>
            <a:ext cx="10515600" cy="4600411"/>
          </a:xfrm>
        </p:spPr>
        <p:txBody>
          <a:bodyPr/>
          <a:lstStyle/>
          <a:p>
            <a:r>
              <a:rPr lang="en-GB" dirty="0" smtClean="0"/>
              <a:t>Who will undertake the audit? </a:t>
            </a:r>
          </a:p>
          <a:p>
            <a:r>
              <a:rPr lang="en-GB" dirty="0" smtClean="0"/>
              <a:t>Training and support</a:t>
            </a:r>
          </a:p>
          <a:p>
            <a:r>
              <a:rPr lang="en-GB" dirty="0" smtClean="0"/>
              <a:t>How </a:t>
            </a:r>
            <a:r>
              <a:rPr lang="en-GB" dirty="0"/>
              <a:t>long will it take? </a:t>
            </a:r>
            <a:endParaRPr lang="en-GB" dirty="0" smtClean="0"/>
          </a:p>
          <a:p>
            <a:r>
              <a:rPr lang="en-GB" dirty="0" smtClean="0"/>
              <a:t>Recording your results – standard spreadsheet </a:t>
            </a:r>
          </a:p>
          <a:p>
            <a:r>
              <a:rPr lang="en-GB" dirty="0" smtClean="0"/>
              <a:t>How will the Alliance use the results?</a:t>
            </a:r>
          </a:p>
          <a:p>
            <a:r>
              <a:rPr lang="en-GB" dirty="0" smtClean="0"/>
              <a:t>How will your Foundation use the results?</a:t>
            </a:r>
          </a:p>
          <a:p>
            <a:endParaRPr lang="en-GB" dirty="0"/>
          </a:p>
        </p:txBody>
      </p:sp>
    </p:spTree>
    <p:extLst>
      <p:ext uri="{BB962C8B-B14F-4D97-AF65-F5344CB8AC3E}">
        <p14:creationId xmlns:p14="http://schemas.microsoft.com/office/powerpoint/2010/main" val="349421313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Sampling your portfolio (1): sample size</a:t>
            </a:r>
            <a:endParaRPr lang="en-GB" dirty="0"/>
          </a:p>
        </p:txBody>
      </p:sp>
      <p:sp>
        <p:nvSpPr>
          <p:cNvPr id="3" name="Content Placeholder 2"/>
          <p:cNvSpPr>
            <a:spLocks noGrp="1"/>
          </p:cNvSpPr>
          <p:nvPr>
            <p:ph idx="1"/>
          </p:nvPr>
        </p:nvSpPr>
        <p:spPr>
          <a:xfrm>
            <a:off x="838200" y="1576552"/>
            <a:ext cx="10515600" cy="4600411"/>
          </a:xfrm>
        </p:spPr>
        <p:txBody>
          <a:bodyPr/>
          <a:lstStyle/>
          <a:p>
            <a:r>
              <a:rPr lang="en-GB" dirty="0" smtClean="0"/>
              <a:t>Small foundations (like Barrow Cadbury) may wish to audit their entire portfolios.  Larger ones can use a sampling approach.</a:t>
            </a:r>
          </a:p>
          <a:p>
            <a:r>
              <a:rPr lang="en-GB" dirty="0" smtClean="0"/>
              <a:t>Identify your minimum sample size using this tool </a:t>
            </a:r>
            <a:r>
              <a:rPr lang="en-GB" dirty="0">
                <a:hlinkClick r:id="rId2"/>
              </a:rPr>
              <a:t>http://</a:t>
            </a:r>
            <a:r>
              <a:rPr lang="en-GB" dirty="0" smtClean="0">
                <a:hlinkClick r:id="rId2"/>
              </a:rPr>
              <a:t>www.raosoft.com/samplesize.html</a:t>
            </a:r>
            <a:r>
              <a:rPr lang="en-GB" dirty="0" smtClean="0"/>
              <a:t>.</a:t>
            </a:r>
          </a:p>
          <a:p>
            <a:r>
              <a:rPr lang="en-GB" dirty="0"/>
              <a:t>Use the following variables:</a:t>
            </a:r>
          </a:p>
          <a:p>
            <a:pPr lvl="1"/>
            <a:r>
              <a:rPr lang="en-GB" dirty="0"/>
              <a:t>Margin of error = 10%</a:t>
            </a:r>
          </a:p>
          <a:p>
            <a:pPr lvl="1"/>
            <a:r>
              <a:rPr lang="en-GB" dirty="0"/>
              <a:t>Confidence level = 95%</a:t>
            </a:r>
          </a:p>
          <a:p>
            <a:pPr lvl="1"/>
            <a:r>
              <a:rPr lang="en-GB" dirty="0"/>
              <a:t>Population size = Size of your grant portfolio</a:t>
            </a:r>
          </a:p>
          <a:p>
            <a:pPr lvl="1"/>
            <a:r>
              <a:rPr lang="en-GB" dirty="0"/>
              <a:t>Sample size = 50%</a:t>
            </a:r>
          </a:p>
          <a:p>
            <a:endParaRPr lang="en-GB" dirty="0" smtClean="0"/>
          </a:p>
          <a:p>
            <a:endParaRPr lang="en-GB" dirty="0"/>
          </a:p>
        </p:txBody>
      </p:sp>
    </p:spTree>
    <p:extLst>
      <p:ext uri="{BB962C8B-B14F-4D97-AF65-F5344CB8AC3E}">
        <p14:creationId xmlns:p14="http://schemas.microsoft.com/office/powerpoint/2010/main" val="4294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116203"/>
          </a:xfrm>
        </p:spPr>
        <p:txBody>
          <a:bodyPr/>
          <a:lstStyle/>
          <a:p>
            <a:r>
              <a:rPr lang="en-GB" dirty="0"/>
              <a:t>About the audit</a:t>
            </a:r>
          </a:p>
        </p:txBody>
      </p:sp>
      <p:sp>
        <p:nvSpPr>
          <p:cNvPr id="3" name="Content Placeholder 2"/>
          <p:cNvSpPr>
            <a:spLocks noGrp="1"/>
          </p:cNvSpPr>
          <p:nvPr>
            <p:ph idx="1"/>
          </p:nvPr>
        </p:nvSpPr>
        <p:spPr>
          <a:xfrm>
            <a:off x="838200" y="1481328"/>
            <a:ext cx="10515600" cy="4695635"/>
          </a:xfrm>
        </p:spPr>
        <p:txBody>
          <a:bodyPr>
            <a:normAutofit fontScale="92500" lnSpcReduction="10000"/>
          </a:bodyPr>
          <a:lstStyle/>
          <a:p>
            <a:r>
              <a:rPr lang="en-GB" dirty="0"/>
              <a:t>Developed as a tool to help foundations identify how much of their UK funding is:</a:t>
            </a:r>
          </a:p>
          <a:p>
            <a:pPr lvl="1"/>
            <a:r>
              <a:rPr lang="en-GB" dirty="0"/>
              <a:t>Going to BAME-led organisations; </a:t>
            </a:r>
          </a:p>
          <a:p>
            <a:pPr lvl="1"/>
            <a:r>
              <a:rPr lang="en-GB" dirty="0"/>
              <a:t>Contributing towards race equality outcomes.</a:t>
            </a:r>
          </a:p>
          <a:p>
            <a:r>
              <a:rPr lang="en-GB" dirty="0"/>
              <a:t>The Funders for Race Equality Alliance intends to aggregate all the data and use it as a baseline against which to measure change.  No funders’ individual data will be disclosed.</a:t>
            </a:r>
          </a:p>
          <a:p>
            <a:r>
              <a:rPr lang="en-GB" dirty="0"/>
              <a:t>It is intended to be easy to use and give broadly comparable analyses across different funders – but includes an element of judgement so is not strictly scientific in approach. </a:t>
            </a:r>
          </a:p>
          <a:p>
            <a:r>
              <a:rPr lang="en-GB" dirty="0"/>
              <a:t>The audit gives a snapshot of current practice within a foundation. It is important to stick to the criteria and definitions set out so as to allow comparisons over time.</a:t>
            </a:r>
          </a:p>
        </p:txBody>
      </p:sp>
    </p:spTree>
    <p:extLst>
      <p:ext uri="{BB962C8B-B14F-4D97-AF65-F5344CB8AC3E}">
        <p14:creationId xmlns:p14="http://schemas.microsoft.com/office/powerpoint/2010/main" val="132700169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Sampling your portfolio </a:t>
            </a:r>
            <a:r>
              <a:rPr lang="en-GB" b="1" dirty="0" smtClean="0"/>
              <a:t>(2): sample size</a:t>
            </a:r>
            <a:endParaRPr lang="en-GB" dirty="0"/>
          </a:p>
        </p:txBody>
      </p:sp>
      <p:sp>
        <p:nvSpPr>
          <p:cNvPr id="3" name="Content Placeholder 2"/>
          <p:cNvSpPr>
            <a:spLocks noGrp="1"/>
          </p:cNvSpPr>
          <p:nvPr>
            <p:ph idx="1"/>
          </p:nvPr>
        </p:nvSpPr>
        <p:spPr>
          <a:xfrm>
            <a:off x="838200" y="1576552"/>
            <a:ext cx="10515600" cy="4600411"/>
          </a:xfrm>
        </p:spPr>
        <p:txBody>
          <a:bodyPr>
            <a:normAutofit/>
          </a:bodyPr>
          <a:lstStyle/>
          <a:p>
            <a:pPr marL="0" indent="0">
              <a:buNone/>
            </a:pPr>
            <a:r>
              <a:rPr lang="en-GB" dirty="0"/>
              <a:t>To give you an idea of the numbers needed, this table indicates the proportion of grants </a:t>
            </a:r>
            <a:r>
              <a:rPr lang="en-GB" dirty="0" smtClean="0"/>
              <a:t>funders </a:t>
            </a:r>
            <a:r>
              <a:rPr lang="en-GB" dirty="0"/>
              <a:t>of different sizes will need to audit in order to give a statistically valid result:  </a:t>
            </a:r>
          </a:p>
          <a:p>
            <a:endParaRPr lang="en-GB" dirty="0"/>
          </a:p>
        </p:txBody>
      </p:sp>
      <p:graphicFrame>
        <p:nvGraphicFramePr>
          <p:cNvPr id="12" name="Table 11"/>
          <p:cNvGraphicFramePr>
            <a:graphicFrameLocks noGrp="1"/>
          </p:cNvGraphicFramePr>
          <p:nvPr>
            <p:extLst>
              <p:ext uri="{D42A27DB-BD31-4B8C-83A1-F6EECF244321}">
                <p14:modId xmlns:p14="http://schemas.microsoft.com/office/powerpoint/2010/main" val="3740004214"/>
              </p:ext>
            </p:extLst>
          </p:nvPr>
        </p:nvGraphicFramePr>
        <p:xfrm>
          <a:off x="1072893" y="3108959"/>
          <a:ext cx="9497570" cy="2609215"/>
        </p:xfrm>
        <a:graphic>
          <a:graphicData uri="http://schemas.openxmlformats.org/drawingml/2006/table">
            <a:tbl>
              <a:tblPr firstRow="1" firstCol="1" bandRow="1">
                <a:tableStyleId>{5C22544A-7EE6-4342-B048-85BDC9FD1C3A}</a:tableStyleId>
              </a:tblPr>
              <a:tblGrid>
                <a:gridCol w="4748785">
                  <a:extLst>
                    <a:ext uri="{9D8B030D-6E8A-4147-A177-3AD203B41FA5}">
                      <a16:colId xmlns:a16="http://schemas.microsoft.com/office/drawing/2014/main" xmlns="" val="3349797693"/>
                    </a:ext>
                  </a:extLst>
                </a:gridCol>
                <a:gridCol w="4748785">
                  <a:extLst>
                    <a:ext uri="{9D8B030D-6E8A-4147-A177-3AD203B41FA5}">
                      <a16:colId xmlns:a16="http://schemas.microsoft.com/office/drawing/2014/main" xmlns="" val="1062618211"/>
                    </a:ext>
                  </a:extLst>
                </a:gridCol>
              </a:tblGrid>
              <a:tr h="414528">
                <a:tc>
                  <a:txBody>
                    <a:bodyPr/>
                    <a:lstStyle/>
                    <a:p>
                      <a:pPr>
                        <a:lnSpc>
                          <a:spcPct val="107000"/>
                        </a:lnSpc>
                        <a:spcAft>
                          <a:spcPts val="0"/>
                        </a:spcAft>
                      </a:pPr>
                      <a:r>
                        <a:rPr lang="en-GB" sz="3200" dirty="0">
                          <a:effectLst/>
                        </a:rPr>
                        <a:t>Total </a:t>
                      </a:r>
                      <a:r>
                        <a:rPr lang="en-GB" sz="3200" dirty="0" smtClean="0">
                          <a:effectLst/>
                        </a:rPr>
                        <a:t>portfolio</a:t>
                      </a: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3200" dirty="0">
                          <a:effectLst/>
                        </a:rPr>
                        <a:t>Minimum </a:t>
                      </a:r>
                      <a:r>
                        <a:rPr lang="en-GB" sz="3200" dirty="0" smtClean="0">
                          <a:effectLst/>
                        </a:rPr>
                        <a:t>sample size</a:t>
                      </a: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285239939"/>
                  </a:ext>
                </a:extLst>
              </a:tr>
              <a:tr h="414528">
                <a:tc>
                  <a:txBody>
                    <a:bodyPr/>
                    <a:lstStyle/>
                    <a:p>
                      <a:pPr>
                        <a:lnSpc>
                          <a:spcPct val="107000"/>
                        </a:lnSpc>
                        <a:spcAft>
                          <a:spcPts val="0"/>
                        </a:spcAft>
                      </a:pPr>
                      <a:r>
                        <a:rPr lang="en-GB" sz="3200" dirty="0">
                          <a:effectLst/>
                        </a:rPr>
                        <a:t>200</a:t>
                      </a: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3200">
                          <a:effectLst/>
                        </a:rPr>
                        <a:t>66</a:t>
                      </a:r>
                      <a:endParaRPr lang="en-GB"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529863001"/>
                  </a:ext>
                </a:extLst>
              </a:tr>
              <a:tr h="414528">
                <a:tc>
                  <a:txBody>
                    <a:bodyPr/>
                    <a:lstStyle/>
                    <a:p>
                      <a:pPr>
                        <a:lnSpc>
                          <a:spcPct val="107000"/>
                        </a:lnSpc>
                        <a:spcAft>
                          <a:spcPts val="0"/>
                        </a:spcAft>
                      </a:pPr>
                      <a:r>
                        <a:rPr lang="en-GB" sz="3200" dirty="0">
                          <a:effectLst/>
                        </a:rPr>
                        <a:t>500</a:t>
                      </a: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3200">
                          <a:effectLst/>
                        </a:rPr>
                        <a:t>81</a:t>
                      </a:r>
                      <a:endParaRPr lang="en-GB"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689220713"/>
                  </a:ext>
                </a:extLst>
              </a:tr>
              <a:tr h="414528">
                <a:tc>
                  <a:txBody>
                    <a:bodyPr/>
                    <a:lstStyle/>
                    <a:p>
                      <a:pPr>
                        <a:lnSpc>
                          <a:spcPct val="107000"/>
                        </a:lnSpc>
                        <a:spcAft>
                          <a:spcPts val="0"/>
                        </a:spcAft>
                      </a:pPr>
                      <a:r>
                        <a:rPr lang="en-GB" sz="3200" dirty="0">
                          <a:effectLst/>
                        </a:rPr>
                        <a:t>1000</a:t>
                      </a: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3200">
                          <a:effectLst/>
                        </a:rPr>
                        <a:t>88</a:t>
                      </a:r>
                      <a:endParaRPr lang="en-GB" sz="32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401618029"/>
                  </a:ext>
                </a:extLst>
              </a:tr>
              <a:tr h="414528">
                <a:tc>
                  <a:txBody>
                    <a:bodyPr/>
                    <a:lstStyle/>
                    <a:p>
                      <a:pPr>
                        <a:lnSpc>
                          <a:spcPct val="107000"/>
                        </a:lnSpc>
                        <a:spcAft>
                          <a:spcPts val="0"/>
                        </a:spcAft>
                      </a:pPr>
                      <a:r>
                        <a:rPr lang="en-GB" sz="3200" dirty="0">
                          <a:effectLst/>
                        </a:rPr>
                        <a:t>5000</a:t>
                      </a: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3200" dirty="0">
                          <a:effectLst/>
                        </a:rPr>
                        <a:t>95</a:t>
                      </a:r>
                      <a:endParaRPr lang="en-GB" sz="32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xmlns="" val="2083430271"/>
                  </a:ext>
                </a:extLst>
              </a:tr>
            </a:tbl>
          </a:graphicData>
        </a:graphic>
      </p:graphicFrame>
    </p:spTree>
    <p:extLst>
      <p:ext uri="{BB962C8B-B14F-4D97-AF65-F5344CB8AC3E}">
        <p14:creationId xmlns:p14="http://schemas.microsoft.com/office/powerpoint/2010/main" val="151839024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Sampling your portfolio </a:t>
            </a:r>
            <a:r>
              <a:rPr lang="en-GB" b="1" dirty="0" smtClean="0"/>
              <a:t>(3): random selection</a:t>
            </a:r>
            <a:endParaRPr lang="en-GB" dirty="0"/>
          </a:p>
        </p:txBody>
      </p:sp>
      <p:sp>
        <p:nvSpPr>
          <p:cNvPr id="3" name="Content Placeholder 2"/>
          <p:cNvSpPr>
            <a:spLocks noGrp="1"/>
          </p:cNvSpPr>
          <p:nvPr>
            <p:ph idx="1"/>
          </p:nvPr>
        </p:nvSpPr>
        <p:spPr>
          <a:xfrm>
            <a:off x="838200" y="1576552"/>
            <a:ext cx="10515600" cy="4600411"/>
          </a:xfrm>
        </p:spPr>
        <p:txBody>
          <a:bodyPr>
            <a:normAutofit lnSpcReduction="10000"/>
          </a:bodyPr>
          <a:lstStyle/>
          <a:p>
            <a:r>
              <a:rPr lang="en-GB" dirty="0"/>
              <a:t>Unless you’re planning to audit your entire portfolio, it’s vital that you identify a </a:t>
            </a:r>
            <a:r>
              <a:rPr lang="en-GB" u="sng" dirty="0"/>
              <a:t>random sample from your entire “live” portfolio</a:t>
            </a:r>
            <a:endParaRPr lang="en-GB" dirty="0"/>
          </a:p>
          <a:p>
            <a:r>
              <a:rPr lang="en-GB" dirty="0"/>
              <a:t>Foundations may wish to look at one or more programmes or elements in more depth, but for the purposes of the Alliance baseline we must ensure that we audit the entirety of our grant-making.</a:t>
            </a:r>
          </a:p>
          <a:p>
            <a:r>
              <a:rPr lang="en-GB" dirty="0"/>
              <a:t>You can use a random number generator such as </a:t>
            </a:r>
            <a:r>
              <a:rPr lang="en-GB" dirty="0">
                <a:hlinkClick r:id="rId2"/>
              </a:rPr>
              <a:t>https://stattrek.com/statistics/random-number-generator.aspx#error</a:t>
            </a:r>
            <a:endParaRPr lang="en-GB" dirty="0"/>
          </a:p>
          <a:p>
            <a:r>
              <a:rPr lang="en-GB" dirty="0" smtClean="0"/>
              <a:t>Identify some means of listing all your grants, for example export them to an excel spreadsheet.  Use the random numbers you’ve generated to select grants.</a:t>
            </a:r>
          </a:p>
          <a:p>
            <a:r>
              <a:rPr lang="en-GB" dirty="0" smtClean="0"/>
              <a:t>Very large funders may need to use alternative mechanisms</a:t>
            </a:r>
            <a:endParaRPr lang="en-GB" dirty="0"/>
          </a:p>
        </p:txBody>
      </p:sp>
    </p:spTree>
    <p:extLst>
      <p:ext uri="{BB962C8B-B14F-4D97-AF65-F5344CB8AC3E}">
        <p14:creationId xmlns:p14="http://schemas.microsoft.com/office/powerpoint/2010/main" val="95587619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Recording your results</a:t>
            </a:r>
            <a:endParaRPr lang="en-GB" dirty="0"/>
          </a:p>
        </p:txBody>
      </p:sp>
      <p:sp>
        <p:nvSpPr>
          <p:cNvPr id="3" name="Content Placeholder 2"/>
          <p:cNvSpPr>
            <a:spLocks noGrp="1"/>
          </p:cNvSpPr>
          <p:nvPr>
            <p:ph idx="1"/>
          </p:nvPr>
        </p:nvSpPr>
        <p:spPr>
          <a:xfrm>
            <a:off x="838200" y="1576552"/>
            <a:ext cx="10515600" cy="4600411"/>
          </a:xfrm>
        </p:spPr>
        <p:txBody>
          <a:bodyPr/>
          <a:lstStyle/>
          <a:p>
            <a:r>
              <a:rPr lang="en-GB" dirty="0" smtClean="0"/>
              <a:t>Pro-forma spreadsheet to record your results available from Barrow Cadbury Trust</a:t>
            </a:r>
          </a:p>
          <a:p>
            <a:r>
              <a:rPr lang="en-GB" dirty="0" smtClean="0"/>
              <a:t>Simple to analyse your own results</a:t>
            </a:r>
          </a:p>
          <a:p>
            <a:r>
              <a:rPr lang="en-GB" dirty="0" smtClean="0"/>
              <a:t>Collation of audits for Funders for Race Equality baseline and progress monitoring</a:t>
            </a:r>
          </a:p>
          <a:p>
            <a:r>
              <a:rPr lang="en-GB" dirty="0" smtClean="0"/>
              <a:t>Potential for adapting the audit for other protected characteristics/additional segmentation</a:t>
            </a:r>
            <a:endParaRPr lang="en-GB" dirty="0"/>
          </a:p>
        </p:txBody>
      </p:sp>
    </p:spTree>
    <p:extLst>
      <p:ext uri="{BB962C8B-B14F-4D97-AF65-F5344CB8AC3E}">
        <p14:creationId xmlns:p14="http://schemas.microsoft.com/office/powerpoint/2010/main" val="281299538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Te</a:t>
            </a:r>
            <a:r>
              <a:rPr lang="en-GB" b="1" dirty="0" smtClean="0"/>
              <a:t>mplate spreadsheet</a:t>
            </a:r>
            <a:endParaRPr lang="en-GB" dirty="0"/>
          </a:p>
        </p:txBody>
      </p:sp>
      <p:pic>
        <p:nvPicPr>
          <p:cNvPr id="1027" name="Picture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597027" y="1880558"/>
            <a:ext cx="11005012" cy="424419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714837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116203"/>
          </a:xfrm>
        </p:spPr>
        <p:txBody>
          <a:bodyPr/>
          <a:lstStyle/>
          <a:p>
            <a:r>
              <a:rPr lang="en-GB" dirty="0"/>
              <a:t>The audit structure</a:t>
            </a:r>
          </a:p>
        </p:txBody>
      </p:sp>
      <p:sp>
        <p:nvSpPr>
          <p:cNvPr id="3" name="Content Placeholder 2"/>
          <p:cNvSpPr>
            <a:spLocks noGrp="1"/>
          </p:cNvSpPr>
          <p:nvPr>
            <p:ph idx="1"/>
          </p:nvPr>
        </p:nvSpPr>
        <p:spPr>
          <a:xfrm>
            <a:off x="838200" y="1481328"/>
            <a:ext cx="10515600" cy="4695635"/>
          </a:xfrm>
          <a:solidFill>
            <a:schemeClr val="bg1"/>
          </a:solidFill>
        </p:spPr>
        <p:txBody>
          <a:bodyPr>
            <a:normAutofit/>
          </a:bodyPr>
          <a:lstStyle/>
          <a:p>
            <a:pPr marL="0" indent="0">
              <a:buNone/>
            </a:pPr>
            <a:r>
              <a:rPr lang="en-GB" dirty="0"/>
              <a:t>The audit is structured around four questions. Each one is scored independently, i.e. any combination of the four areas is possible.  </a:t>
            </a:r>
          </a:p>
          <a:p>
            <a:pPr marL="514350" indent="-514350">
              <a:buFont typeface="+mj-lt"/>
              <a:buAutoNum type="arabicPeriod"/>
            </a:pPr>
            <a:r>
              <a:rPr lang="en-GB" dirty="0"/>
              <a:t>Is the grant going to a BAME sector organisation?</a:t>
            </a:r>
          </a:p>
          <a:p>
            <a:pPr marL="514350" indent="-514350">
              <a:buFont typeface="+mj-lt"/>
              <a:buAutoNum type="arabicPeriod"/>
            </a:pPr>
            <a:r>
              <a:rPr lang="en-GB" dirty="0"/>
              <a:t>Will the funding benefit BAME communities? </a:t>
            </a:r>
          </a:p>
          <a:p>
            <a:pPr marL="514350" indent="-514350">
              <a:buFont typeface="+mj-lt"/>
              <a:buAutoNum type="arabicPeriod"/>
            </a:pPr>
            <a:r>
              <a:rPr lang="en-GB" dirty="0"/>
              <a:t>What type of work is the grant supporting? </a:t>
            </a:r>
            <a:endParaRPr lang="en-GB" sz="2400" dirty="0"/>
          </a:p>
          <a:p>
            <a:pPr marL="514350" indent="-514350">
              <a:buFont typeface="+mj-lt"/>
              <a:buAutoNum type="arabicPeriod"/>
            </a:pPr>
            <a:r>
              <a:rPr lang="en-GB" dirty="0"/>
              <a:t>Is the project addressing root causes of inequality, symptoms or neither</a:t>
            </a:r>
            <a:r>
              <a:rPr lang="en-GB" dirty="0" smtClean="0"/>
              <a:t>?</a:t>
            </a:r>
          </a:p>
        </p:txBody>
      </p:sp>
    </p:spTree>
    <p:extLst>
      <p:ext uri="{BB962C8B-B14F-4D97-AF65-F5344CB8AC3E}">
        <p14:creationId xmlns:p14="http://schemas.microsoft.com/office/powerpoint/2010/main" val="22429916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116203"/>
          </a:xfrm>
        </p:spPr>
        <p:txBody>
          <a:bodyPr>
            <a:normAutofit fontScale="90000"/>
          </a:bodyPr>
          <a:lstStyle/>
          <a:p>
            <a:r>
              <a:rPr lang="en-GB" dirty="0"/>
              <a:t>Definitions – which communities are we talking about?</a:t>
            </a:r>
          </a:p>
        </p:txBody>
      </p:sp>
      <p:sp>
        <p:nvSpPr>
          <p:cNvPr id="3" name="Content Placeholder 2"/>
          <p:cNvSpPr>
            <a:spLocks noGrp="1"/>
          </p:cNvSpPr>
          <p:nvPr>
            <p:ph idx="1"/>
          </p:nvPr>
        </p:nvSpPr>
        <p:spPr>
          <a:xfrm>
            <a:off x="838200" y="1481328"/>
            <a:ext cx="10515600" cy="4695635"/>
          </a:xfrm>
        </p:spPr>
        <p:txBody>
          <a:bodyPr>
            <a:normAutofit lnSpcReduction="10000"/>
          </a:bodyPr>
          <a:lstStyle/>
          <a:p>
            <a:r>
              <a:rPr lang="en-GB" dirty="0" smtClean="0"/>
              <a:t>Core interest group is minority ethnic (Black/brown/</a:t>
            </a:r>
            <a:r>
              <a:rPr lang="en-GB" dirty="0" err="1" smtClean="0"/>
              <a:t>racialised</a:t>
            </a:r>
            <a:r>
              <a:rPr lang="en-GB" dirty="0" smtClean="0"/>
              <a:t> people) who have historically exp</a:t>
            </a:r>
            <a:r>
              <a:rPr lang="en-GB" dirty="0" smtClean="0"/>
              <a:t>erienced discrimination.</a:t>
            </a:r>
          </a:p>
          <a:p>
            <a:r>
              <a:rPr lang="en-GB" dirty="0" smtClean="0"/>
              <a:t>But we also want to capture funding to wider minorities (e.g. Eastern Europea</a:t>
            </a:r>
            <a:r>
              <a:rPr lang="en-GB" dirty="0" smtClean="0"/>
              <a:t>n </a:t>
            </a:r>
            <a:r>
              <a:rPr lang="en-GB" dirty="0" smtClean="0"/>
              <a:t>accession countries, Gypsy/Roma/Traveller communities).</a:t>
            </a:r>
          </a:p>
          <a:p>
            <a:r>
              <a:rPr lang="en-GB" dirty="0" smtClean="0"/>
              <a:t>We know that some types of funding, particularly for migration work, will benefit a range of communities whose details may not be clear from application information.</a:t>
            </a:r>
            <a:endParaRPr lang="en-GB" dirty="0" smtClean="0"/>
          </a:p>
          <a:p>
            <a:r>
              <a:rPr lang="en-GB" dirty="0" smtClean="0"/>
              <a:t>Note that our definition of what is in/out of scope is still under discussion (as at April 2020) and capturing the detail of which communities are being funded will help the Alliance come to a decision.</a:t>
            </a:r>
            <a:endParaRPr lang="en-GB" dirty="0"/>
          </a:p>
        </p:txBody>
      </p:sp>
    </p:spTree>
    <p:extLst>
      <p:ext uri="{BB962C8B-B14F-4D97-AF65-F5344CB8AC3E}">
        <p14:creationId xmlns:p14="http://schemas.microsoft.com/office/powerpoint/2010/main" val="20103869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audit criteria in detail</a:t>
            </a:r>
          </a:p>
        </p:txBody>
      </p:sp>
      <p:sp>
        <p:nvSpPr>
          <p:cNvPr id="3" name="Content Placeholder 2"/>
          <p:cNvSpPr>
            <a:spLocks noGrp="1"/>
          </p:cNvSpPr>
          <p:nvPr>
            <p:ph idx="1"/>
          </p:nvPr>
        </p:nvSpPr>
        <p:spPr/>
        <p:txBody>
          <a:bodyPr/>
          <a:lstStyle/>
          <a:p>
            <a:pPr marL="0" indent="0">
              <a:buNone/>
            </a:pPr>
            <a:r>
              <a:rPr lang="en-GB" dirty="0"/>
              <a:t>The following slides describe the audit criteria and give examples.  </a:t>
            </a:r>
          </a:p>
          <a:p>
            <a:pPr marL="0" indent="0">
              <a:buNone/>
            </a:pPr>
            <a:endParaRPr lang="en-GB" dirty="0"/>
          </a:p>
          <a:p>
            <a:pPr marL="0" indent="0">
              <a:buNone/>
            </a:pPr>
            <a:r>
              <a:rPr lang="en-GB" dirty="0"/>
              <a:t>When doing the audit, remember that the four criteria are </a:t>
            </a:r>
            <a:r>
              <a:rPr lang="en-GB" u="sng" dirty="0"/>
              <a:t>independent of each other</a:t>
            </a:r>
            <a:r>
              <a:rPr lang="en-GB" dirty="0"/>
              <a:t> so each needs to be scored separately, without reference to any score attributed to them in earlier parts of the audit.  </a:t>
            </a:r>
          </a:p>
        </p:txBody>
      </p:sp>
    </p:spTree>
    <p:extLst>
      <p:ext uri="{BB962C8B-B14F-4D97-AF65-F5344CB8AC3E}">
        <p14:creationId xmlns:p14="http://schemas.microsoft.com/office/powerpoint/2010/main" val="33499986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BAME/minority sector organisation? </a:t>
            </a:r>
          </a:p>
        </p:txBody>
      </p:sp>
      <p:sp>
        <p:nvSpPr>
          <p:cNvPr id="3" name="Content Placeholder 2"/>
          <p:cNvSpPr>
            <a:spLocks noGrp="1"/>
          </p:cNvSpPr>
          <p:nvPr>
            <p:ph idx="1"/>
          </p:nvPr>
        </p:nvSpPr>
        <p:spPr>
          <a:xfrm>
            <a:off x="838200" y="1690688"/>
            <a:ext cx="10515600" cy="4486275"/>
          </a:xfrm>
        </p:spPr>
        <p:txBody>
          <a:bodyPr>
            <a:normAutofit fontScale="92500"/>
          </a:bodyPr>
          <a:lstStyle/>
          <a:p>
            <a:pPr marL="0" indent="0">
              <a:buNone/>
            </a:pPr>
            <a:r>
              <a:rPr lang="en-GB" dirty="0"/>
              <a:t>This criterion has two elements – both of which must be met for the organisation to be scored as a BAME/minority sector:</a:t>
            </a:r>
          </a:p>
          <a:p>
            <a:pPr marL="514350" indent="-514350">
              <a:buFont typeface="+mj-lt"/>
              <a:buAutoNum type="arabicPeriod"/>
            </a:pPr>
            <a:r>
              <a:rPr lang="en-GB" dirty="0"/>
              <a:t>Is </a:t>
            </a:r>
            <a:r>
              <a:rPr lang="en-GB" dirty="0" smtClean="0"/>
              <a:t>the organisation’s mission and purpose to </a:t>
            </a:r>
            <a:r>
              <a:rPr lang="en-GB" dirty="0"/>
              <a:t>benefit BAME communities? This will usually be </a:t>
            </a:r>
            <a:r>
              <a:rPr lang="en-GB" dirty="0" smtClean="0"/>
              <a:t>apparent </a:t>
            </a:r>
            <a:r>
              <a:rPr lang="en-GB" dirty="0"/>
              <a:t>from the organisation’s name, governing document or, if a registered charity, its Charity Commission entry.  </a:t>
            </a:r>
          </a:p>
          <a:p>
            <a:pPr marL="514350" indent="-514350">
              <a:buFont typeface="+mj-lt"/>
              <a:buAutoNum type="arabicPeriod"/>
            </a:pPr>
            <a:r>
              <a:rPr lang="en-GB" dirty="0" smtClean="0"/>
              <a:t>Is the majority of the leadership (i.e. at least half of the senior team and the Trustee board) from the minority community(</a:t>
            </a:r>
            <a:r>
              <a:rPr lang="en-GB" dirty="0" err="1" smtClean="0"/>
              <a:t>ies</a:t>
            </a:r>
            <a:r>
              <a:rPr lang="en-GB" dirty="0" smtClean="0"/>
              <a:t>) the organisation serves?</a:t>
            </a:r>
          </a:p>
          <a:p>
            <a:pPr marL="0" indent="0">
              <a:buNone/>
            </a:pPr>
            <a:r>
              <a:rPr lang="en-GB" dirty="0" smtClean="0"/>
              <a:t>If in doubt, if it’s clear that it is both </a:t>
            </a:r>
            <a:r>
              <a:rPr lang="en-GB" u="sng" dirty="0" smtClean="0"/>
              <a:t>run by</a:t>
            </a:r>
            <a:r>
              <a:rPr lang="en-GB" dirty="0" smtClean="0"/>
              <a:t> and </a:t>
            </a:r>
            <a:r>
              <a:rPr lang="en-GB" u="sng" dirty="0" smtClean="0"/>
              <a:t>run for</a:t>
            </a:r>
            <a:r>
              <a:rPr lang="en-GB" dirty="0" smtClean="0"/>
              <a:t> the </a:t>
            </a:r>
            <a:r>
              <a:rPr lang="en-GB" dirty="0"/>
              <a:t>minority community(</a:t>
            </a:r>
            <a:r>
              <a:rPr lang="en-GB" dirty="0" err="1"/>
              <a:t>ies</a:t>
            </a:r>
            <a:r>
              <a:rPr lang="en-GB" dirty="0"/>
              <a:t>) it seeks to </a:t>
            </a:r>
            <a:r>
              <a:rPr lang="en-GB" dirty="0" smtClean="0"/>
              <a:t>serve, it is a BAME sector organisation.  Grant assessors will usually know the organisation well enough to judge.</a:t>
            </a:r>
            <a:endParaRPr lang="en-GB" dirty="0"/>
          </a:p>
          <a:p>
            <a:endParaRPr lang="en-GB" dirty="0"/>
          </a:p>
        </p:txBody>
      </p:sp>
    </p:spTree>
    <p:extLst>
      <p:ext uri="{BB962C8B-B14F-4D97-AF65-F5344CB8AC3E}">
        <p14:creationId xmlns:p14="http://schemas.microsoft.com/office/powerpoint/2010/main" val="36708684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1101068"/>
          </a:xfrm>
        </p:spPr>
        <p:txBody>
          <a:bodyPr>
            <a:normAutofit/>
          </a:bodyPr>
          <a:lstStyle/>
          <a:p>
            <a:r>
              <a:rPr lang="en-GB" sz="4200" dirty="0"/>
              <a:t>BAME/minority sector organisation - examples </a:t>
            </a:r>
          </a:p>
        </p:txBody>
      </p:sp>
      <p:sp>
        <p:nvSpPr>
          <p:cNvPr id="3" name="Content Placeholder 2"/>
          <p:cNvSpPr>
            <a:spLocks noGrp="1"/>
          </p:cNvSpPr>
          <p:nvPr>
            <p:ph idx="1"/>
          </p:nvPr>
        </p:nvSpPr>
        <p:spPr>
          <a:xfrm>
            <a:off x="838200" y="1690688"/>
            <a:ext cx="10515600" cy="4486275"/>
          </a:xfrm>
        </p:spPr>
        <p:txBody>
          <a:bodyPr>
            <a:normAutofit fontScale="92500" lnSpcReduction="10000"/>
          </a:bodyPr>
          <a:lstStyle/>
          <a:p>
            <a:r>
              <a:rPr lang="en-GB" dirty="0"/>
              <a:t>Organisation A works in a diverse inner city area.  It was set up by a group of Sikh parents concerned about their children’s loss of cultural identity.  It has since expanded to provide a range of services for families and children, still mainly from the Sikh community but including some others. The Director and most of the Trustees are Sikh.  This is a </a:t>
            </a:r>
            <a:r>
              <a:rPr lang="en-GB" u="sng" dirty="0"/>
              <a:t>BAME sector</a:t>
            </a:r>
            <a:r>
              <a:rPr lang="en-GB" dirty="0"/>
              <a:t> organisation.</a:t>
            </a:r>
            <a:endParaRPr lang="en-GB" u="sng" dirty="0"/>
          </a:p>
          <a:p>
            <a:r>
              <a:rPr lang="en-GB" dirty="0"/>
              <a:t>Organisation B works in the same area. It runs a range of services, mainly in health and education, including a long-standing volunteer-run translation service for people new to the area who do not have much English.   </a:t>
            </a:r>
            <a:r>
              <a:rPr lang="en-GB" dirty="0" smtClean="0"/>
              <a:t>Its Trustee </a:t>
            </a:r>
            <a:r>
              <a:rPr lang="en-GB" dirty="0"/>
              <a:t>group is representative of the local community but majority White. This is a </a:t>
            </a:r>
            <a:r>
              <a:rPr lang="en-GB" u="sng" dirty="0"/>
              <a:t>non-BAME sector </a:t>
            </a:r>
            <a:r>
              <a:rPr lang="en-GB" dirty="0"/>
              <a:t>organisation, even though it has a long-standing specialist service for its minority users.</a:t>
            </a:r>
          </a:p>
        </p:txBody>
      </p:sp>
    </p:spTree>
    <p:extLst>
      <p:ext uri="{BB962C8B-B14F-4D97-AF65-F5344CB8AC3E}">
        <p14:creationId xmlns:p14="http://schemas.microsoft.com/office/powerpoint/2010/main" val="27706611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69537"/>
          </a:xfrm>
        </p:spPr>
        <p:txBody>
          <a:bodyPr>
            <a:normAutofit/>
          </a:bodyPr>
          <a:lstStyle/>
          <a:p>
            <a:r>
              <a:rPr lang="en-GB" dirty="0"/>
              <a:t>Will the funding benefit BAME communities? </a:t>
            </a:r>
          </a:p>
        </p:txBody>
      </p:sp>
      <p:sp>
        <p:nvSpPr>
          <p:cNvPr id="3" name="Content Placeholder 2"/>
          <p:cNvSpPr>
            <a:spLocks noGrp="1"/>
          </p:cNvSpPr>
          <p:nvPr>
            <p:ph idx="1"/>
          </p:nvPr>
        </p:nvSpPr>
        <p:spPr>
          <a:xfrm>
            <a:off x="838200" y="1434662"/>
            <a:ext cx="10515600" cy="4707346"/>
          </a:xfrm>
        </p:spPr>
        <p:txBody>
          <a:bodyPr>
            <a:normAutofit fontScale="85000" lnSpcReduction="20000"/>
          </a:bodyPr>
          <a:lstStyle/>
          <a:p>
            <a:pPr marL="0" indent="0">
              <a:buNone/>
            </a:pPr>
            <a:r>
              <a:rPr lang="en-GB" dirty="0"/>
              <a:t>Here we are distinguishing projects that will benefit ethnic minority people from more general ones targeting a whole population.  </a:t>
            </a:r>
          </a:p>
          <a:p>
            <a:r>
              <a:rPr lang="en-GB" dirty="0" smtClean="0"/>
              <a:t>Score projects as “Yes by design” if </a:t>
            </a:r>
            <a:r>
              <a:rPr lang="en-GB" dirty="0"/>
              <a:t>they are clearly </a:t>
            </a:r>
            <a:r>
              <a:rPr lang="en-GB" u="sng" dirty="0"/>
              <a:t>targeted at</a:t>
            </a:r>
            <a:r>
              <a:rPr lang="en-GB" dirty="0"/>
              <a:t> and </a:t>
            </a:r>
            <a:r>
              <a:rPr lang="en-GB" u="sng" dirty="0"/>
              <a:t>designed to </a:t>
            </a:r>
            <a:r>
              <a:rPr lang="en-GB" u="sng" dirty="0" smtClean="0"/>
              <a:t>benefit</a:t>
            </a:r>
            <a:r>
              <a:rPr lang="en-GB" dirty="0" smtClean="0"/>
              <a:t> minority </a:t>
            </a:r>
            <a:r>
              <a:rPr lang="en-GB" dirty="0"/>
              <a:t>communities.</a:t>
            </a:r>
          </a:p>
          <a:p>
            <a:r>
              <a:rPr lang="en-GB" dirty="0" smtClean="0"/>
              <a:t>Score projects as “No/unknown” if none/a very small number of BAME people will benefit or it isn’t clear that BAME communities will benefit to a significant extent.</a:t>
            </a:r>
          </a:p>
          <a:p>
            <a:r>
              <a:rPr lang="en-GB" dirty="0" smtClean="0"/>
              <a:t>Score “Yes by serendipity” if projects are </a:t>
            </a:r>
            <a:r>
              <a:rPr lang="en-GB" dirty="0"/>
              <a:t>not </a:t>
            </a:r>
            <a:r>
              <a:rPr lang="en-GB" dirty="0" smtClean="0"/>
              <a:t>specifically designed for BAME people but a large number will benefit (for example the beneficiary community is highly diverse).</a:t>
            </a:r>
            <a:endParaRPr lang="en-GB" dirty="0"/>
          </a:p>
          <a:p>
            <a:r>
              <a:rPr lang="en-GB" dirty="0"/>
              <a:t>Be guided by the </a:t>
            </a:r>
            <a:r>
              <a:rPr lang="en-GB" u="sng" dirty="0"/>
              <a:t>intention</a:t>
            </a:r>
            <a:r>
              <a:rPr lang="en-GB" dirty="0"/>
              <a:t> of the project, not its quality or impact.</a:t>
            </a:r>
          </a:p>
          <a:p>
            <a:pPr marL="0" indent="0">
              <a:buNone/>
            </a:pPr>
            <a:r>
              <a:rPr lang="en-GB" dirty="0" smtClean="0"/>
              <a:t>Note </a:t>
            </a:r>
            <a:r>
              <a:rPr lang="en-GB" dirty="0"/>
              <a:t>that some BAME organisations provide projects that benefit the wider population, and some non-BAME sector organisations run specialist targeted projects. You are assessing the aims of the </a:t>
            </a:r>
            <a:r>
              <a:rPr lang="en-GB" u="sng" dirty="0"/>
              <a:t>project</a:t>
            </a:r>
            <a:r>
              <a:rPr lang="en-GB" dirty="0"/>
              <a:t> in this element of the audit, not the aims of the </a:t>
            </a:r>
            <a:r>
              <a:rPr lang="en-GB" u="sng" dirty="0"/>
              <a:t>organisation</a:t>
            </a:r>
            <a:r>
              <a:rPr lang="en-GB" dirty="0"/>
              <a:t>.</a:t>
            </a:r>
          </a:p>
          <a:p>
            <a:pPr marL="0" indent="0">
              <a:buNone/>
            </a:pPr>
            <a:endParaRPr lang="en-GB" dirty="0"/>
          </a:p>
        </p:txBody>
      </p:sp>
    </p:spTree>
    <p:extLst>
      <p:ext uri="{BB962C8B-B14F-4D97-AF65-F5344CB8AC3E}">
        <p14:creationId xmlns:p14="http://schemas.microsoft.com/office/powerpoint/2010/main" val="11718211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069537"/>
          </a:xfrm>
        </p:spPr>
        <p:txBody>
          <a:bodyPr>
            <a:normAutofit/>
          </a:bodyPr>
          <a:lstStyle/>
          <a:p>
            <a:r>
              <a:rPr lang="en-GB" dirty="0"/>
              <a:t>Benefit to BAME communities - examples </a:t>
            </a:r>
          </a:p>
        </p:txBody>
      </p:sp>
      <p:sp>
        <p:nvSpPr>
          <p:cNvPr id="3" name="Content Placeholder 2"/>
          <p:cNvSpPr>
            <a:spLocks noGrp="1"/>
          </p:cNvSpPr>
          <p:nvPr>
            <p:ph idx="1"/>
          </p:nvPr>
        </p:nvSpPr>
        <p:spPr>
          <a:xfrm>
            <a:off x="838200" y="1434662"/>
            <a:ext cx="10515600" cy="4742301"/>
          </a:xfrm>
        </p:spPr>
        <p:txBody>
          <a:bodyPr>
            <a:normAutofit/>
          </a:bodyPr>
          <a:lstStyle/>
          <a:p>
            <a:r>
              <a:rPr lang="en-GB" dirty="0"/>
              <a:t>Organisation C provides housing for women coming out of prison.  </a:t>
            </a:r>
            <a:r>
              <a:rPr lang="en-GB" dirty="0" smtClean="0"/>
              <a:t>The ethnicity of its clients is not clear.  </a:t>
            </a:r>
            <a:r>
              <a:rPr lang="en-GB" dirty="0"/>
              <a:t>This is a </a:t>
            </a:r>
            <a:r>
              <a:rPr lang="en-GB" u="sng" dirty="0" smtClean="0"/>
              <a:t>“no/unknown”</a:t>
            </a:r>
            <a:r>
              <a:rPr lang="en-GB" dirty="0" smtClean="0"/>
              <a:t> </a:t>
            </a:r>
            <a:r>
              <a:rPr lang="en-GB" dirty="0"/>
              <a:t>project.</a:t>
            </a:r>
          </a:p>
          <a:p>
            <a:r>
              <a:rPr lang="en-GB" dirty="0"/>
              <a:t>Organisation D is a domestic violence charity.  It is seeing an increasing number of Muslim clients and is opening a new refuge with services co-designed with clients.  This is a </a:t>
            </a:r>
            <a:r>
              <a:rPr lang="en-GB" u="sng" dirty="0" smtClean="0"/>
              <a:t>“yes by design”</a:t>
            </a:r>
            <a:r>
              <a:rPr lang="en-GB" dirty="0" smtClean="0"/>
              <a:t> </a:t>
            </a:r>
            <a:r>
              <a:rPr lang="en-GB" dirty="0"/>
              <a:t>project.</a:t>
            </a:r>
          </a:p>
          <a:p>
            <a:r>
              <a:rPr lang="en-GB" dirty="0"/>
              <a:t>Organisation E is a Somali community organisation. The local library is under threat of closure and E is planning to take it on for the local </a:t>
            </a:r>
            <a:r>
              <a:rPr lang="en-GB" dirty="0" smtClean="0"/>
              <a:t>community which is super-diverse. </a:t>
            </a:r>
            <a:r>
              <a:rPr lang="en-GB" dirty="0"/>
              <a:t>This is a </a:t>
            </a:r>
            <a:r>
              <a:rPr lang="en-GB" dirty="0" smtClean="0"/>
              <a:t>“</a:t>
            </a:r>
            <a:r>
              <a:rPr lang="en-GB" u="sng" dirty="0" smtClean="0"/>
              <a:t>yes </a:t>
            </a:r>
            <a:r>
              <a:rPr lang="en-GB" u="sng" dirty="0"/>
              <a:t>by </a:t>
            </a:r>
            <a:r>
              <a:rPr lang="en-GB" u="sng" dirty="0" smtClean="0"/>
              <a:t>serendipity”</a:t>
            </a:r>
            <a:r>
              <a:rPr lang="en-GB" dirty="0" smtClean="0"/>
              <a:t> </a:t>
            </a:r>
            <a:r>
              <a:rPr lang="en-GB" dirty="0"/>
              <a:t>project as </a:t>
            </a:r>
            <a:r>
              <a:rPr lang="en-GB" dirty="0" smtClean="0"/>
              <a:t>BAME people will benefit but the project is not specially designed with their needs in mind.</a:t>
            </a:r>
            <a:endParaRPr lang="en-GB" dirty="0"/>
          </a:p>
        </p:txBody>
      </p:sp>
    </p:spTree>
    <p:extLst>
      <p:ext uri="{BB962C8B-B14F-4D97-AF65-F5344CB8AC3E}">
        <p14:creationId xmlns:p14="http://schemas.microsoft.com/office/powerpoint/2010/main" val="7158954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3473</TotalTime>
  <Words>2896</Words>
  <Application>Microsoft Office PowerPoint</Application>
  <PresentationFormat>Custom</PresentationFormat>
  <Paragraphs>169</Paragraphs>
  <Slides>23</Slides>
  <Notes>9</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Introducing the Funders for Race Equality audit tool</vt:lpstr>
      <vt:lpstr>About the audit</vt:lpstr>
      <vt:lpstr>The audit structure</vt:lpstr>
      <vt:lpstr>Definitions – which communities are we talking about?</vt:lpstr>
      <vt:lpstr>The audit criteria in detail</vt:lpstr>
      <vt:lpstr>BAME/minority sector organisation? </vt:lpstr>
      <vt:lpstr>BAME/minority sector organisation - examples </vt:lpstr>
      <vt:lpstr>Will the funding benefit BAME communities? </vt:lpstr>
      <vt:lpstr>Benefit to BAME communities - examples </vt:lpstr>
      <vt:lpstr>What type of work is the grant supporting? (1)</vt:lpstr>
      <vt:lpstr>What type of work is the grant supporting? (2)</vt:lpstr>
      <vt:lpstr>What type of work is the grant supporting? (3)</vt:lpstr>
      <vt:lpstr>Root causes, symptoms or neither?</vt:lpstr>
      <vt:lpstr>Special cases (1): mixed grants</vt:lpstr>
      <vt:lpstr>If you can’t decide…</vt:lpstr>
      <vt:lpstr>Special cases (2): partnership grants</vt:lpstr>
      <vt:lpstr>Practical examples</vt:lpstr>
      <vt:lpstr>Carrying out your audit</vt:lpstr>
      <vt:lpstr>Sampling your portfolio (1): sample size</vt:lpstr>
      <vt:lpstr>Sampling your portfolio (2): sample size</vt:lpstr>
      <vt:lpstr>Sampling your portfolio (3): random selection</vt:lpstr>
      <vt:lpstr>Recording your results</vt:lpstr>
      <vt:lpstr>Template spreadsheet</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Debbie Pippard</dc:creator>
  <cp:lastModifiedBy>Debbie Pippard</cp:lastModifiedBy>
  <cp:revision>80</cp:revision>
  <cp:lastPrinted>2020-03-06T17:01:36Z</cp:lastPrinted>
  <dcterms:created xsi:type="dcterms:W3CDTF">2019-11-05T09:17:57Z</dcterms:created>
  <dcterms:modified xsi:type="dcterms:W3CDTF">2020-04-14T16:31:38Z</dcterms:modified>
</cp:coreProperties>
</file>