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0" r:id="rId1"/>
  </p:sldMasterIdLst>
  <p:notesMasterIdLst>
    <p:notesMasterId r:id="rId24"/>
  </p:notesMasterIdLst>
  <p:handoutMasterIdLst>
    <p:handoutMasterId r:id="rId25"/>
  </p:handoutMasterIdLst>
  <p:sldIdLst>
    <p:sldId id="257" r:id="rId2"/>
    <p:sldId id="258" r:id="rId3"/>
    <p:sldId id="259" r:id="rId4"/>
    <p:sldId id="260" r:id="rId5"/>
    <p:sldId id="261" r:id="rId6"/>
    <p:sldId id="262" r:id="rId7"/>
    <p:sldId id="263" r:id="rId8"/>
    <p:sldId id="264" r:id="rId9"/>
    <p:sldId id="265" r:id="rId10"/>
    <p:sldId id="266" r:id="rId11"/>
    <p:sldId id="268" r:id="rId12"/>
    <p:sldId id="269" r:id="rId13"/>
    <p:sldId id="281" r:id="rId14"/>
    <p:sldId id="282" r:id="rId15"/>
    <p:sldId id="283" r:id="rId16"/>
    <p:sldId id="274" r:id="rId17"/>
    <p:sldId id="275" r:id="rId18"/>
    <p:sldId id="276" r:id="rId19"/>
    <p:sldId id="277" r:id="rId20"/>
    <p:sldId id="278" r:id="rId21"/>
    <p:sldId id="286" r:id="rId22"/>
    <p:sldId id="285" r:id="rId23"/>
  </p:sldIdLst>
  <p:sldSz cx="9144000" cy="6858000" type="screen4x3"/>
  <p:notesSz cx="6797675" cy="9926638"/>
  <p:embeddedFontLst>
    <p:embeddedFont>
      <p:font typeface="Calibri" panose="020F0502020204030204" pitchFamily="34" charset="0"/>
      <p:regular r:id="rId26"/>
      <p:bold r:id="rId27"/>
      <p:italic r:id="rId28"/>
      <p:boldItalic r:id="rId29"/>
    </p:embeddedFont>
    <p:embeddedFont>
      <p:font typeface="Fira Sans" panose="020B0604020202020204" charset="0"/>
      <p:regular r:id="rId30"/>
      <p:bold r:id="rId31"/>
      <p:italic r:id="rId32"/>
      <p:boldItalic r:id="rId33"/>
    </p:embeddedFont>
    <p:embeddedFont>
      <p:font typeface="Century Gothic" panose="020B050202020202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geHqWDp2ARitpuuL1D7WilOusMX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142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customschemas.google.com/relationships/presentationmetadata" Target="meta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C47BF6A-9572-4F8E-8DFB-3A72BC60E5F6}" type="datetimeFigureOut">
              <a:rPr lang="en-GB" smtClean="0"/>
              <a:t>11/02/2020</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0CB53623-BEF1-43F3-BDE7-9FFCB4DAF817}" type="slidenum">
              <a:rPr lang="en-GB" smtClean="0"/>
              <a:t>‹#›</a:t>
            </a:fld>
            <a:endParaRPr lang="en-GB"/>
          </a:p>
        </p:txBody>
      </p:sp>
    </p:spTree>
    <p:extLst>
      <p:ext uri="{BB962C8B-B14F-4D97-AF65-F5344CB8AC3E}">
        <p14:creationId xmlns:p14="http://schemas.microsoft.com/office/powerpoint/2010/main" val="5869805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05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056"/>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945659" cy="49805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3347098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2:notes"/>
          <p:cNvSpPr txBox="1">
            <a:spLocks noGrp="1"/>
          </p:cNvSpPr>
          <p:nvPr>
            <p:ph type="body" idx="1"/>
          </p:nvPr>
        </p:nvSpPr>
        <p:spPr>
          <a:xfrm>
            <a:off x="679768" y="4777193"/>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2:notes"/>
          <p:cNvSpPr txBox="1">
            <a:spLocks noGrp="1"/>
          </p:cNvSpPr>
          <p:nvPr>
            <p:ph type="sldNum" idx="12"/>
          </p:nvPr>
        </p:nvSpPr>
        <p:spPr>
          <a:xfrm>
            <a:off x="3850443" y="9428583"/>
            <a:ext cx="2945659" cy="49796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extLst>
      <p:ext uri="{BB962C8B-B14F-4D97-AF65-F5344CB8AC3E}">
        <p14:creationId xmlns:p14="http://schemas.microsoft.com/office/powerpoint/2010/main" val="159943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8: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 name="Google Shape;149;p18: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71349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7: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3" name="Google Shape;163;p27: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41509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28: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0" name="Google Shape;170;p28: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85423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29: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7" name="Google Shape;177;p29: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17667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30: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30: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32177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32: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32: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50111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33: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5" name="Google Shape;205;p33: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43856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34: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 name="Google Shape;212;p34: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14812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35: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9" name="Google Shape;219;p35: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484480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37: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6" name="Google Shape;226;p37: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90076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3:notes"/>
          <p:cNvSpPr txBox="1">
            <a:spLocks noGrp="1"/>
          </p:cNvSpPr>
          <p:nvPr>
            <p:ph type="body" idx="1"/>
          </p:nvPr>
        </p:nvSpPr>
        <p:spPr>
          <a:xfrm>
            <a:off x="679768" y="4777193"/>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 name="Google Shape;94;p3:notes"/>
          <p:cNvSpPr txBox="1">
            <a:spLocks noGrp="1"/>
          </p:cNvSpPr>
          <p:nvPr>
            <p:ph type="sldNum" idx="12"/>
          </p:nvPr>
        </p:nvSpPr>
        <p:spPr>
          <a:xfrm>
            <a:off x="3850443" y="9428583"/>
            <a:ext cx="2945659" cy="49796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extLst>
      <p:ext uri="{BB962C8B-B14F-4D97-AF65-F5344CB8AC3E}">
        <p14:creationId xmlns:p14="http://schemas.microsoft.com/office/powerpoint/2010/main" val="683256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38: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p38: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68601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39: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0" name="Google Shape;240;p39: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771434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40: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47" name="Google Shape;247;p4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9106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4: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 name="Google Shape;101;p4:notes"/>
          <p:cNvSpPr txBox="1">
            <a:spLocks noGrp="1"/>
          </p:cNvSpPr>
          <p:nvPr>
            <p:ph type="sldNum" idx="12"/>
          </p:nvPr>
        </p:nvSpPr>
        <p:spPr>
          <a:xfrm>
            <a:off x="3850443" y="9428583"/>
            <a:ext cx="2945659" cy="49796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extLst>
      <p:ext uri="{BB962C8B-B14F-4D97-AF65-F5344CB8AC3E}">
        <p14:creationId xmlns:p14="http://schemas.microsoft.com/office/powerpoint/2010/main" val="367209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6: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 name="Google Shape;108;p6: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63909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8: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8: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95392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9: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1" name="Google Shape;121;p9: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29477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5: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 name="Google Shape;128;p15: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38202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6: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p16: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90935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7: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17: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978075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
        <p:cNvGrpSpPr/>
        <p:nvPr/>
      </p:nvGrpSpPr>
      <p:grpSpPr>
        <a:xfrm>
          <a:off x="0" y="0"/>
          <a:ext cx="0" cy="0"/>
          <a:chOff x="0" y="0"/>
          <a:chExt cx="0" cy="0"/>
        </a:xfrm>
      </p:grpSpPr>
      <p:pic>
        <p:nvPicPr>
          <p:cNvPr id="23" name="Google Shape;23;p44"/>
          <p:cNvPicPr preferRelativeResize="0"/>
          <p:nvPr/>
        </p:nvPicPr>
        <p:blipFill rotWithShape="1">
          <a:blip r:embed="rId2">
            <a:alphaModFix/>
          </a:blip>
          <a:srcRect/>
          <a:stretch/>
        </p:blipFill>
        <p:spPr>
          <a:xfrm>
            <a:off x="0" y="0"/>
            <a:ext cx="9144000" cy="3302000"/>
          </a:xfrm>
          <a:prstGeom prst="rect">
            <a:avLst/>
          </a:prstGeom>
          <a:noFill/>
          <a:ln>
            <a:noFill/>
          </a:ln>
        </p:spPr>
      </p:pic>
      <p:sp>
        <p:nvSpPr>
          <p:cNvPr id="24" name="Google Shape;24;p44"/>
          <p:cNvSpPr txBox="1">
            <a:spLocks noGrp="1"/>
          </p:cNvSpPr>
          <p:nvPr>
            <p:ph type="title"/>
          </p:nvPr>
        </p:nvSpPr>
        <p:spPr>
          <a:xfrm>
            <a:off x="623888" y="2019087"/>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500"/>
              <a:buFont typeface="Century Gothic"/>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4"/>
          <p:cNvSpPr txBox="1">
            <a:spLocks noGrp="1"/>
          </p:cNvSpPr>
          <p:nvPr>
            <p:ph type="body" idx="1"/>
          </p:nvPr>
        </p:nvSpPr>
        <p:spPr>
          <a:xfrm>
            <a:off x="623888" y="4898812"/>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8888BD"/>
              </a:buClr>
              <a:buSzPts val="1800"/>
              <a:buNone/>
              <a:defRPr sz="1800">
                <a:solidFill>
                  <a:srgbClr val="8888BD"/>
                </a:solidFill>
              </a:defRPr>
            </a:lvl1pPr>
            <a:lvl2pPr marL="914400" lvl="1" indent="-228600" algn="l">
              <a:lnSpc>
                <a:spcPct val="90000"/>
              </a:lnSpc>
              <a:spcBef>
                <a:spcPts val="375"/>
              </a:spcBef>
              <a:spcAft>
                <a:spcPts val="0"/>
              </a:spcAft>
              <a:buClr>
                <a:srgbClr val="8888BD"/>
              </a:buClr>
              <a:buSzPts val="1500"/>
              <a:buNone/>
              <a:defRPr sz="1500">
                <a:solidFill>
                  <a:srgbClr val="8888BD"/>
                </a:solidFill>
              </a:defRPr>
            </a:lvl2pPr>
            <a:lvl3pPr marL="1371600" lvl="2" indent="-228600" algn="l">
              <a:lnSpc>
                <a:spcPct val="90000"/>
              </a:lnSpc>
              <a:spcBef>
                <a:spcPts val="375"/>
              </a:spcBef>
              <a:spcAft>
                <a:spcPts val="0"/>
              </a:spcAft>
              <a:buClr>
                <a:srgbClr val="8888BD"/>
              </a:buClr>
              <a:buSzPts val="1350"/>
              <a:buNone/>
              <a:defRPr sz="1350">
                <a:solidFill>
                  <a:srgbClr val="8888BD"/>
                </a:solidFill>
              </a:defRPr>
            </a:lvl3pPr>
            <a:lvl4pPr marL="1828800" lvl="3" indent="-228600" algn="l">
              <a:lnSpc>
                <a:spcPct val="90000"/>
              </a:lnSpc>
              <a:spcBef>
                <a:spcPts val="375"/>
              </a:spcBef>
              <a:spcAft>
                <a:spcPts val="0"/>
              </a:spcAft>
              <a:buClr>
                <a:srgbClr val="8888BD"/>
              </a:buClr>
              <a:buSzPts val="1200"/>
              <a:buNone/>
              <a:defRPr sz="1200">
                <a:solidFill>
                  <a:srgbClr val="8888BD"/>
                </a:solidFill>
              </a:defRPr>
            </a:lvl4pPr>
            <a:lvl5pPr marL="2286000" lvl="4" indent="-228600" algn="l">
              <a:lnSpc>
                <a:spcPct val="90000"/>
              </a:lnSpc>
              <a:spcBef>
                <a:spcPts val="375"/>
              </a:spcBef>
              <a:spcAft>
                <a:spcPts val="0"/>
              </a:spcAft>
              <a:buClr>
                <a:srgbClr val="8888BD"/>
              </a:buClr>
              <a:buSzPts val="1200"/>
              <a:buNone/>
              <a:defRPr sz="1200">
                <a:solidFill>
                  <a:srgbClr val="8888BD"/>
                </a:solidFill>
              </a:defRPr>
            </a:lvl5pPr>
            <a:lvl6pPr marL="2743200" lvl="5" indent="-228600" algn="l">
              <a:lnSpc>
                <a:spcPct val="90000"/>
              </a:lnSpc>
              <a:spcBef>
                <a:spcPts val="375"/>
              </a:spcBef>
              <a:spcAft>
                <a:spcPts val="0"/>
              </a:spcAft>
              <a:buClr>
                <a:srgbClr val="8888BD"/>
              </a:buClr>
              <a:buSzPts val="1200"/>
              <a:buNone/>
              <a:defRPr sz="1200">
                <a:solidFill>
                  <a:srgbClr val="8888BD"/>
                </a:solidFill>
              </a:defRPr>
            </a:lvl6pPr>
            <a:lvl7pPr marL="3200400" lvl="6" indent="-228600" algn="l">
              <a:lnSpc>
                <a:spcPct val="90000"/>
              </a:lnSpc>
              <a:spcBef>
                <a:spcPts val="375"/>
              </a:spcBef>
              <a:spcAft>
                <a:spcPts val="0"/>
              </a:spcAft>
              <a:buClr>
                <a:srgbClr val="8888BD"/>
              </a:buClr>
              <a:buSzPts val="1200"/>
              <a:buNone/>
              <a:defRPr sz="1200">
                <a:solidFill>
                  <a:srgbClr val="8888BD"/>
                </a:solidFill>
              </a:defRPr>
            </a:lvl7pPr>
            <a:lvl8pPr marL="3657600" lvl="7" indent="-228600" algn="l">
              <a:lnSpc>
                <a:spcPct val="90000"/>
              </a:lnSpc>
              <a:spcBef>
                <a:spcPts val="375"/>
              </a:spcBef>
              <a:spcAft>
                <a:spcPts val="0"/>
              </a:spcAft>
              <a:buClr>
                <a:srgbClr val="8888BD"/>
              </a:buClr>
              <a:buSzPts val="1200"/>
              <a:buNone/>
              <a:defRPr sz="1200">
                <a:solidFill>
                  <a:srgbClr val="8888BD"/>
                </a:solidFill>
              </a:defRPr>
            </a:lvl8pPr>
            <a:lvl9pPr marL="4114800" lvl="8" indent="-228600" algn="l">
              <a:lnSpc>
                <a:spcPct val="90000"/>
              </a:lnSpc>
              <a:spcBef>
                <a:spcPts val="375"/>
              </a:spcBef>
              <a:spcAft>
                <a:spcPts val="0"/>
              </a:spcAft>
              <a:buClr>
                <a:srgbClr val="8888BD"/>
              </a:buClr>
              <a:buSzPts val="1200"/>
              <a:buNone/>
              <a:defRPr sz="1200">
                <a:solidFill>
                  <a:srgbClr val="8888BD"/>
                </a:solidFill>
              </a:defRPr>
            </a:lvl9pPr>
          </a:lstStyle>
          <a:p>
            <a:endParaRPr/>
          </a:p>
        </p:txBody>
      </p:sp>
      <p:pic>
        <p:nvPicPr>
          <p:cNvPr id="26" name="Google Shape;26;p44"/>
          <p:cNvPicPr preferRelativeResize="0"/>
          <p:nvPr/>
        </p:nvPicPr>
        <p:blipFill rotWithShape="1">
          <a:blip r:embed="rId3">
            <a:alphaModFix/>
          </a:blip>
          <a:srcRect/>
          <a:stretch/>
        </p:blipFill>
        <p:spPr>
          <a:xfrm>
            <a:off x="427583" y="-97078"/>
            <a:ext cx="2720784" cy="211616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1"/>
        </a:solidFill>
        <a:effectLst/>
      </p:bgPr>
    </p:bg>
    <p:spTree>
      <p:nvGrpSpPr>
        <p:cNvPr id="1" name="Shape 75"/>
        <p:cNvGrpSpPr/>
        <p:nvPr/>
      </p:nvGrpSpPr>
      <p:grpSpPr>
        <a:xfrm>
          <a:off x="0" y="0"/>
          <a:ext cx="0" cy="0"/>
          <a:chOff x="0" y="0"/>
          <a:chExt cx="0" cy="0"/>
        </a:xfrm>
      </p:grpSpPr>
      <p:pic>
        <p:nvPicPr>
          <p:cNvPr id="76" name="Google Shape;76;p53"/>
          <p:cNvPicPr preferRelativeResize="0"/>
          <p:nvPr/>
        </p:nvPicPr>
        <p:blipFill rotWithShape="1">
          <a:blip r:embed="rId2">
            <a:alphaModFix amt="10000"/>
          </a:blip>
          <a:srcRect/>
          <a:stretch/>
        </p:blipFill>
        <p:spPr>
          <a:xfrm>
            <a:off x="0" y="0"/>
            <a:ext cx="9144000" cy="6781800"/>
          </a:xfrm>
          <a:prstGeom prst="rect">
            <a:avLst/>
          </a:prstGeom>
          <a:noFill/>
          <a:ln>
            <a:noFill/>
          </a:ln>
        </p:spPr>
      </p:pic>
      <p:pic>
        <p:nvPicPr>
          <p:cNvPr id="77" name="Google Shape;77;p53"/>
          <p:cNvPicPr preferRelativeResize="0"/>
          <p:nvPr/>
        </p:nvPicPr>
        <p:blipFill rotWithShape="1">
          <a:blip r:embed="rId3">
            <a:alphaModFix/>
          </a:blip>
          <a:srcRect/>
          <a:stretch/>
        </p:blipFill>
        <p:spPr>
          <a:xfrm>
            <a:off x="6011958" y="4402503"/>
            <a:ext cx="2720784" cy="211616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45"/>
          <p:cNvSpPr txBox="1">
            <a:spLocks noGrp="1"/>
          </p:cNvSpPr>
          <p:nvPr>
            <p:ph type="title"/>
          </p:nvPr>
        </p:nvSpPr>
        <p:spPr>
          <a:xfrm>
            <a:off x="628650" y="365126"/>
            <a:ext cx="58293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9" name="Google Shape;29;p45"/>
          <p:cNvPicPr preferRelativeResize="0"/>
          <p:nvPr/>
        </p:nvPicPr>
        <p:blipFill rotWithShape="1">
          <a:blip r:embed="rId2">
            <a:alphaModFix/>
          </a:blip>
          <a:srcRect/>
          <a:stretch/>
        </p:blipFill>
        <p:spPr>
          <a:xfrm>
            <a:off x="6593244" y="0"/>
            <a:ext cx="2550756" cy="1983921"/>
          </a:xfrm>
          <a:prstGeom prst="rect">
            <a:avLst/>
          </a:prstGeom>
          <a:noFill/>
          <a:ln>
            <a:noFill/>
          </a:ln>
        </p:spPr>
      </p:pic>
      <p:pic>
        <p:nvPicPr>
          <p:cNvPr id="30" name="Google Shape;30;p45"/>
          <p:cNvPicPr preferRelativeResize="0"/>
          <p:nvPr/>
        </p:nvPicPr>
        <p:blipFill rotWithShape="1">
          <a:blip r:embed="rId3">
            <a:alphaModFix amt="10000"/>
          </a:blip>
          <a:srcRect/>
          <a:stretch/>
        </p:blipFill>
        <p:spPr>
          <a:xfrm>
            <a:off x="4343400" y="2637064"/>
            <a:ext cx="4800600" cy="42291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2_Title Slide">
    <p:bg>
      <p:bgPr>
        <a:solidFill>
          <a:schemeClr val="dk1"/>
        </a:solidFill>
        <a:effectLst/>
      </p:bgPr>
    </p:bg>
    <p:spTree>
      <p:nvGrpSpPr>
        <p:cNvPr id="1" name="Shape 31"/>
        <p:cNvGrpSpPr/>
        <p:nvPr/>
      </p:nvGrpSpPr>
      <p:grpSpPr>
        <a:xfrm>
          <a:off x="0" y="0"/>
          <a:ext cx="0" cy="0"/>
          <a:chOff x="0" y="0"/>
          <a:chExt cx="0" cy="0"/>
        </a:xfrm>
      </p:grpSpPr>
      <p:pic>
        <p:nvPicPr>
          <p:cNvPr id="32" name="Google Shape;32;p47"/>
          <p:cNvPicPr preferRelativeResize="0"/>
          <p:nvPr/>
        </p:nvPicPr>
        <p:blipFill rotWithShape="1">
          <a:blip r:embed="rId2">
            <a:alphaModFix amt="35000"/>
          </a:blip>
          <a:srcRect/>
          <a:stretch/>
        </p:blipFill>
        <p:spPr>
          <a:xfrm>
            <a:off x="0" y="0"/>
            <a:ext cx="9144000" cy="6781800"/>
          </a:xfrm>
          <a:prstGeom prst="rect">
            <a:avLst/>
          </a:prstGeom>
          <a:noFill/>
          <a:ln>
            <a:noFill/>
          </a:ln>
        </p:spPr>
      </p:pic>
      <p:sp>
        <p:nvSpPr>
          <p:cNvPr id="33" name="Google Shape;33;p47"/>
          <p:cNvSpPr txBox="1">
            <a:spLocks noGrp="1"/>
          </p:cNvSpPr>
          <p:nvPr>
            <p:ph type="ctrTitle"/>
          </p:nvPr>
        </p:nvSpPr>
        <p:spPr>
          <a:xfrm>
            <a:off x="1143000" y="1748519"/>
            <a:ext cx="6858000" cy="2387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500"/>
              <a:buFont typeface="Century Gothic"/>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7"/>
          <p:cNvSpPr txBox="1">
            <a:spLocks noGrp="1"/>
          </p:cNvSpPr>
          <p:nvPr>
            <p:ph type="subTitle" idx="1"/>
          </p:nvPr>
        </p:nvSpPr>
        <p:spPr>
          <a:xfrm>
            <a:off x="1143000" y="4294414"/>
            <a:ext cx="4214812" cy="734786"/>
          </a:xfrm>
          <a:prstGeom prst="rect">
            <a:avLst/>
          </a:prstGeom>
          <a:noFill/>
          <a:ln>
            <a:noFill/>
          </a:ln>
        </p:spPr>
        <p:txBody>
          <a:bodyPr spcFirstLastPara="1" wrap="square" lIns="91425" tIns="45700" rIns="91425" bIns="45700" anchor="t" anchorCtr="0">
            <a:noAutofit/>
          </a:bodyPr>
          <a:lstStyle>
            <a:lvl1pPr lvl="0" algn="l">
              <a:lnSpc>
                <a:spcPct val="90000"/>
              </a:lnSpc>
              <a:spcBef>
                <a:spcPts val="750"/>
              </a:spcBef>
              <a:spcAft>
                <a:spcPts val="0"/>
              </a:spcAft>
              <a:buClr>
                <a:schemeClr val="lt1"/>
              </a:buClr>
              <a:buSzPts val="2400"/>
              <a:buNone/>
              <a:defRPr sz="2400"/>
            </a:lvl1pPr>
            <a:lvl2pPr lvl="1" algn="ctr">
              <a:lnSpc>
                <a:spcPct val="90000"/>
              </a:lnSpc>
              <a:spcBef>
                <a:spcPts val="375"/>
              </a:spcBef>
              <a:spcAft>
                <a:spcPts val="0"/>
              </a:spcAft>
              <a:buClr>
                <a:schemeClr val="lt1"/>
              </a:buClr>
              <a:buSzPts val="1500"/>
              <a:buNone/>
              <a:defRPr sz="1500"/>
            </a:lvl2pPr>
            <a:lvl3pPr lvl="2" algn="ctr">
              <a:lnSpc>
                <a:spcPct val="90000"/>
              </a:lnSpc>
              <a:spcBef>
                <a:spcPts val="375"/>
              </a:spcBef>
              <a:spcAft>
                <a:spcPts val="0"/>
              </a:spcAft>
              <a:buClr>
                <a:schemeClr val="lt1"/>
              </a:buClr>
              <a:buSzPts val="1350"/>
              <a:buNone/>
              <a:defRPr sz="1350"/>
            </a:lvl3pPr>
            <a:lvl4pPr lvl="3" algn="ctr">
              <a:lnSpc>
                <a:spcPct val="90000"/>
              </a:lnSpc>
              <a:spcBef>
                <a:spcPts val="375"/>
              </a:spcBef>
              <a:spcAft>
                <a:spcPts val="0"/>
              </a:spcAft>
              <a:buClr>
                <a:schemeClr val="lt1"/>
              </a:buClr>
              <a:buSzPts val="1200"/>
              <a:buNone/>
              <a:defRPr sz="1200"/>
            </a:lvl4pPr>
            <a:lvl5pPr lvl="4" algn="ctr">
              <a:lnSpc>
                <a:spcPct val="90000"/>
              </a:lnSpc>
              <a:spcBef>
                <a:spcPts val="375"/>
              </a:spcBef>
              <a:spcAft>
                <a:spcPts val="0"/>
              </a:spcAft>
              <a:buClr>
                <a:schemeClr val="lt1"/>
              </a:buClr>
              <a:buSzPts val="1200"/>
              <a:buNone/>
              <a:defRPr sz="1200"/>
            </a:lvl5pPr>
            <a:lvl6pPr lvl="5" algn="ctr">
              <a:lnSpc>
                <a:spcPct val="90000"/>
              </a:lnSpc>
              <a:spcBef>
                <a:spcPts val="375"/>
              </a:spcBef>
              <a:spcAft>
                <a:spcPts val="0"/>
              </a:spcAft>
              <a:buClr>
                <a:schemeClr val="lt1"/>
              </a:buClr>
              <a:buSzPts val="1200"/>
              <a:buNone/>
              <a:defRPr sz="1200"/>
            </a:lvl6pPr>
            <a:lvl7pPr lvl="6" algn="ctr">
              <a:lnSpc>
                <a:spcPct val="90000"/>
              </a:lnSpc>
              <a:spcBef>
                <a:spcPts val="375"/>
              </a:spcBef>
              <a:spcAft>
                <a:spcPts val="0"/>
              </a:spcAft>
              <a:buClr>
                <a:schemeClr val="lt1"/>
              </a:buClr>
              <a:buSzPts val="1200"/>
              <a:buNone/>
              <a:defRPr sz="1200"/>
            </a:lvl7pPr>
            <a:lvl8pPr lvl="7" algn="ctr">
              <a:lnSpc>
                <a:spcPct val="90000"/>
              </a:lnSpc>
              <a:spcBef>
                <a:spcPts val="375"/>
              </a:spcBef>
              <a:spcAft>
                <a:spcPts val="0"/>
              </a:spcAft>
              <a:buClr>
                <a:schemeClr val="lt1"/>
              </a:buClr>
              <a:buSzPts val="1200"/>
              <a:buNone/>
              <a:defRPr sz="1200"/>
            </a:lvl8pPr>
            <a:lvl9pPr lvl="8" algn="ctr">
              <a:lnSpc>
                <a:spcPct val="90000"/>
              </a:lnSpc>
              <a:spcBef>
                <a:spcPts val="375"/>
              </a:spcBef>
              <a:spcAft>
                <a:spcPts val="0"/>
              </a:spcAft>
              <a:buClr>
                <a:schemeClr val="lt1"/>
              </a:buClr>
              <a:buSzPts val="1200"/>
              <a:buNone/>
              <a:defRPr sz="1200"/>
            </a:lvl9pPr>
          </a:lstStyle>
          <a:p>
            <a:endParaRPr/>
          </a:p>
        </p:txBody>
      </p:sp>
      <p:sp>
        <p:nvSpPr>
          <p:cNvPr id="35" name="Google Shape;35;p47"/>
          <p:cNvSpPr txBox="1">
            <a:spLocks noGrp="1"/>
          </p:cNvSpPr>
          <p:nvPr>
            <p:ph type="body" idx="2"/>
          </p:nvPr>
        </p:nvSpPr>
        <p:spPr>
          <a:xfrm>
            <a:off x="1143000" y="5349875"/>
            <a:ext cx="4214813" cy="41547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lt1"/>
              </a:buClr>
              <a:buSzPts val="2000"/>
              <a:buNone/>
              <a:defRPr sz="2000" b="1" i="0">
                <a:latin typeface="Century Gothic"/>
                <a:ea typeface="Century Gothic"/>
                <a:cs typeface="Century Gothic"/>
                <a:sym typeface="Century Gothic"/>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
        <p:nvSpPr>
          <p:cNvPr id="36" name="Google Shape;36;p47"/>
          <p:cNvSpPr txBox="1">
            <a:spLocks noGrp="1"/>
          </p:cNvSpPr>
          <p:nvPr>
            <p:ph type="body" idx="3"/>
          </p:nvPr>
        </p:nvSpPr>
        <p:spPr>
          <a:xfrm>
            <a:off x="1142999" y="5820227"/>
            <a:ext cx="4214813" cy="41547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lt1"/>
              </a:buClr>
              <a:buSzPts val="2000"/>
              <a:buNone/>
              <a:defRPr sz="2000"/>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pic>
        <p:nvPicPr>
          <p:cNvPr id="37" name="Google Shape;37;p47"/>
          <p:cNvPicPr preferRelativeResize="0"/>
          <p:nvPr/>
        </p:nvPicPr>
        <p:blipFill rotWithShape="1">
          <a:blip r:embed="rId3">
            <a:alphaModFix/>
          </a:blip>
          <a:srcRect/>
          <a:stretch/>
        </p:blipFill>
        <p:spPr>
          <a:xfrm>
            <a:off x="5817797" y="3992335"/>
            <a:ext cx="2648568" cy="25654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46"/>
          <p:cNvSpPr txBox="1">
            <a:spLocks noGrp="1"/>
          </p:cNvSpPr>
          <p:nvPr>
            <p:ph type="title"/>
          </p:nvPr>
        </p:nvSpPr>
        <p:spPr>
          <a:xfrm>
            <a:off x="628650" y="365126"/>
            <a:ext cx="58293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46"/>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1" name="Google Shape;41;p46"/>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42" name="Google Shape;42;p46"/>
          <p:cNvPicPr preferRelativeResize="0"/>
          <p:nvPr/>
        </p:nvPicPr>
        <p:blipFill rotWithShape="1">
          <a:blip r:embed="rId2">
            <a:alphaModFix/>
          </a:blip>
          <a:srcRect/>
          <a:stretch/>
        </p:blipFill>
        <p:spPr>
          <a:xfrm>
            <a:off x="6593244" y="0"/>
            <a:ext cx="2550756" cy="198392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pic>
        <p:nvPicPr>
          <p:cNvPr id="44" name="Google Shape;44;p48"/>
          <p:cNvPicPr preferRelativeResize="0"/>
          <p:nvPr/>
        </p:nvPicPr>
        <p:blipFill rotWithShape="1">
          <a:blip r:embed="rId2">
            <a:alphaModFix amt="10000"/>
          </a:blip>
          <a:srcRect/>
          <a:stretch/>
        </p:blipFill>
        <p:spPr>
          <a:xfrm>
            <a:off x="4343400" y="2637064"/>
            <a:ext cx="4800600" cy="4229100"/>
          </a:xfrm>
          <a:prstGeom prst="rect">
            <a:avLst/>
          </a:prstGeom>
          <a:noFill/>
          <a:ln>
            <a:noFill/>
          </a:ln>
        </p:spPr>
      </p:pic>
      <p:sp>
        <p:nvSpPr>
          <p:cNvPr id="45" name="Google Shape;45;p48"/>
          <p:cNvSpPr txBox="1">
            <a:spLocks noGrp="1"/>
          </p:cNvSpPr>
          <p:nvPr>
            <p:ph type="title"/>
          </p:nvPr>
        </p:nvSpPr>
        <p:spPr>
          <a:xfrm>
            <a:off x="629841" y="365126"/>
            <a:ext cx="5664823"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8"/>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7" name="Google Shape;47;p48"/>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8" name="Google Shape;48;p48"/>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9" name="Google Shape;49;p48"/>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50" name="Google Shape;50;p48"/>
          <p:cNvPicPr preferRelativeResize="0"/>
          <p:nvPr/>
        </p:nvPicPr>
        <p:blipFill rotWithShape="1">
          <a:blip r:embed="rId3">
            <a:alphaModFix/>
          </a:blip>
          <a:srcRect/>
          <a:stretch/>
        </p:blipFill>
        <p:spPr>
          <a:xfrm>
            <a:off x="6593244" y="0"/>
            <a:ext cx="2550756" cy="198392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1"/>
        <p:cNvGrpSpPr/>
        <p:nvPr/>
      </p:nvGrpSpPr>
      <p:grpSpPr>
        <a:xfrm>
          <a:off x="0" y="0"/>
          <a:ext cx="0" cy="0"/>
          <a:chOff x="0" y="0"/>
          <a:chExt cx="0" cy="0"/>
        </a:xfrm>
      </p:grpSpPr>
      <p:sp>
        <p:nvSpPr>
          <p:cNvPr id="52" name="Google Shape;52;p49"/>
          <p:cNvSpPr txBox="1">
            <a:spLocks noGrp="1"/>
          </p:cNvSpPr>
          <p:nvPr>
            <p:ph type="title"/>
          </p:nvPr>
        </p:nvSpPr>
        <p:spPr>
          <a:xfrm>
            <a:off x="628650" y="365126"/>
            <a:ext cx="5780314"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54" name="Google Shape;54;p49"/>
          <p:cNvPicPr preferRelativeResize="0"/>
          <p:nvPr/>
        </p:nvPicPr>
        <p:blipFill rotWithShape="1">
          <a:blip r:embed="rId2">
            <a:alphaModFix/>
          </a:blip>
          <a:srcRect/>
          <a:stretch/>
        </p:blipFill>
        <p:spPr>
          <a:xfrm>
            <a:off x="6593244" y="0"/>
            <a:ext cx="2550756" cy="198392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5"/>
        <p:cNvGrpSpPr/>
        <p:nvPr/>
      </p:nvGrpSpPr>
      <p:grpSpPr>
        <a:xfrm>
          <a:off x="0" y="0"/>
          <a:ext cx="0" cy="0"/>
          <a:chOff x="0" y="0"/>
          <a:chExt cx="0" cy="0"/>
        </a:xfrm>
      </p:grpSpPr>
      <p:sp>
        <p:nvSpPr>
          <p:cNvPr id="56" name="Google Shape;56;p50"/>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rgbClr val="783A83"/>
              </a:buClr>
              <a:buSzPts val="2800"/>
              <a:buFont typeface="Fira Sans"/>
              <a:buNone/>
              <a:defRPr>
                <a:solidFill>
                  <a:srgbClr val="783A83"/>
                </a:solidFill>
                <a:latin typeface="Fira Sans"/>
                <a:ea typeface="Fira Sans"/>
                <a:cs typeface="Fira Sans"/>
                <a:sym typeface="Fira Sans"/>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7" name="Google Shape;57;p50"/>
          <p:cNvSpPr txBox="1">
            <a:spLocks noGrp="1"/>
          </p:cNvSpPr>
          <p:nvPr>
            <p:ph type="body" idx="1"/>
          </p:nvPr>
        </p:nvSpPr>
        <p:spPr>
          <a:xfrm>
            <a:off x="311700" y="1536633"/>
            <a:ext cx="8520600" cy="3932400"/>
          </a:xfrm>
          <a:prstGeom prst="rect">
            <a:avLst/>
          </a:prstGeom>
          <a:noFill/>
          <a:ln>
            <a:noFill/>
          </a:ln>
        </p:spPr>
        <p:txBody>
          <a:bodyPr spcFirstLastPara="1" wrap="square" lIns="91425" tIns="91425" rIns="91425" bIns="91425" anchor="t" anchorCtr="0">
            <a:noAutofit/>
          </a:bodyPr>
          <a:lstStyle>
            <a:lvl1pPr marL="457200" lvl="0" indent="-342900" algn="l">
              <a:lnSpc>
                <a:spcPct val="90000"/>
              </a:lnSpc>
              <a:spcBef>
                <a:spcPts val="0"/>
              </a:spcBef>
              <a:spcAft>
                <a:spcPts val="0"/>
              </a:spcAft>
              <a:buClr>
                <a:srgbClr val="595959"/>
              </a:buClr>
              <a:buSzPts val="1800"/>
              <a:buFont typeface="Fira Sans"/>
              <a:buChar char="●"/>
              <a:defRPr>
                <a:solidFill>
                  <a:srgbClr val="595959"/>
                </a:solidFill>
                <a:latin typeface="Fira Sans"/>
                <a:ea typeface="Fira Sans"/>
                <a:cs typeface="Fira Sans"/>
                <a:sym typeface="Fira Sans"/>
              </a:defRPr>
            </a:lvl1pPr>
            <a:lvl2pPr marL="914400" lvl="1" indent="-317500" algn="l">
              <a:lnSpc>
                <a:spcPct val="90000"/>
              </a:lnSpc>
              <a:spcBef>
                <a:spcPts val="1600"/>
              </a:spcBef>
              <a:spcAft>
                <a:spcPts val="0"/>
              </a:spcAft>
              <a:buClr>
                <a:srgbClr val="595959"/>
              </a:buClr>
              <a:buSzPts val="1400"/>
              <a:buFont typeface="Fira Sans"/>
              <a:buChar char="○"/>
              <a:defRPr>
                <a:solidFill>
                  <a:srgbClr val="595959"/>
                </a:solidFill>
                <a:latin typeface="Fira Sans"/>
                <a:ea typeface="Fira Sans"/>
                <a:cs typeface="Fira Sans"/>
                <a:sym typeface="Fira Sans"/>
              </a:defRPr>
            </a:lvl2pPr>
            <a:lvl3pPr marL="1371600" lvl="2" indent="-317500" algn="l">
              <a:lnSpc>
                <a:spcPct val="90000"/>
              </a:lnSpc>
              <a:spcBef>
                <a:spcPts val="1600"/>
              </a:spcBef>
              <a:spcAft>
                <a:spcPts val="0"/>
              </a:spcAft>
              <a:buClr>
                <a:srgbClr val="595959"/>
              </a:buClr>
              <a:buSzPts val="1400"/>
              <a:buFont typeface="Fira Sans"/>
              <a:buChar char="■"/>
              <a:defRPr>
                <a:solidFill>
                  <a:srgbClr val="595959"/>
                </a:solidFill>
                <a:latin typeface="Fira Sans"/>
                <a:ea typeface="Fira Sans"/>
                <a:cs typeface="Fira Sans"/>
                <a:sym typeface="Fira Sans"/>
              </a:defRPr>
            </a:lvl3pPr>
            <a:lvl4pPr marL="1828800" lvl="3" indent="-317500" algn="l">
              <a:lnSpc>
                <a:spcPct val="90000"/>
              </a:lnSpc>
              <a:spcBef>
                <a:spcPts val="1600"/>
              </a:spcBef>
              <a:spcAft>
                <a:spcPts val="0"/>
              </a:spcAft>
              <a:buClr>
                <a:srgbClr val="595959"/>
              </a:buClr>
              <a:buSzPts val="1400"/>
              <a:buFont typeface="Fira Sans"/>
              <a:buChar char="●"/>
              <a:defRPr>
                <a:solidFill>
                  <a:srgbClr val="595959"/>
                </a:solidFill>
                <a:latin typeface="Fira Sans"/>
                <a:ea typeface="Fira Sans"/>
                <a:cs typeface="Fira Sans"/>
                <a:sym typeface="Fira Sans"/>
              </a:defRPr>
            </a:lvl4pPr>
            <a:lvl5pPr marL="2286000" lvl="4" indent="-317500" algn="l">
              <a:lnSpc>
                <a:spcPct val="90000"/>
              </a:lnSpc>
              <a:spcBef>
                <a:spcPts val="1600"/>
              </a:spcBef>
              <a:spcAft>
                <a:spcPts val="0"/>
              </a:spcAft>
              <a:buClr>
                <a:srgbClr val="595959"/>
              </a:buClr>
              <a:buSzPts val="1400"/>
              <a:buFont typeface="Fira Sans"/>
              <a:buChar char="○"/>
              <a:defRPr>
                <a:solidFill>
                  <a:srgbClr val="595959"/>
                </a:solidFill>
                <a:latin typeface="Fira Sans"/>
                <a:ea typeface="Fira Sans"/>
                <a:cs typeface="Fira Sans"/>
                <a:sym typeface="Fira Sans"/>
              </a:defRPr>
            </a:lvl5pPr>
            <a:lvl6pPr marL="2743200" lvl="5" indent="-317500" algn="l">
              <a:lnSpc>
                <a:spcPct val="90000"/>
              </a:lnSpc>
              <a:spcBef>
                <a:spcPts val="1600"/>
              </a:spcBef>
              <a:spcAft>
                <a:spcPts val="0"/>
              </a:spcAft>
              <a:buClr>
                <a:srgbClr val="595959"/>
              </a:buClr>
              <a:buSzPts val="1400"/>
              <a:buFont typeface="Fira Sans"/>
              <a:buChar char="■"/>
              <a:defRPr>
                <a:solidFill>
                  <a:srgbClr val="595959"/>
                </a:solidFill>
                <a:latin typeface="Fira Sans"/>
                <a:ea typeface="Fira Sans"/>
                <a:cs typeface="Fira Sans"/>
                <a:sym typeface="Fira Sans"/>
              </a:defRPr>
            </a:lvl6pPr>
            <a:lvl7pPr marL="3200400" lvl="6" indent="-317500" algn="l">
              <a:lnSpc>
                <a:spcPct val="90000"/>
              </a:lnSpc>
              <a:spcBef>
                <a:spcPts val="1600"/>
              </a:spcBef>
              <a:spcAft>
                <a:spcPts val="0"/>
              </a:spcAft>
              <a:buClr>
                <a:srgbClr val="595959"/>
              </a:buClr>
              <a:buSzPts val="1400"/>
              <a:buFont typeface="Fira Sans"/>
              <a:buChar char="●"/>
              <a:defRPr>
                <a:solidFill>
                  <a:srgbClr val="595959"/>
                </a:solidFill>
                <a:latin typeface="Fira Sans"/>
                <a:ea typeface="Fira Sans"/>
                <a:cs typeface="Fira Sans"/>
                <a:sym typeface="Fira Sans"/>
              </a:defRPr>
            </a:lvl7pPr>
            <a:lvl8pPr marL="3657600" lvl="7" indent="-317500" algn="l">
              <a:lnSpc>
                <a:spcPct val="90000"/>
              </a:lnSpc>
              <a:spcBef>
                <a:spcPts val="1600"/>
              </a:spcBef>
              <a:spcAft>
                <a:spcPts val="0"/>
              </a:spcAft>
              <a:buClr>
                <a:srgbClr val="595959"/>
              </a:buClr>
              <a:buSzPts val="1400"/>
              <a:buFont typeface="Fira Sans"/>
              <a:buChar char="○"/>
              <a:defRPr>
                <a:solidFill>
                  <a:srgbClr val="595959"/>
                </a:solidFill>
                <a:latin typeface="Fira Sans"/>
                <a:ea typeface="Fira Sans"/>
                <a:cs typeface="Fira Sans"/>
                <a:sym typeface="Fira Sans"/>
              </a:defRPr>
            </a:lvl8pPr>
            <a:lvl9pPr marL="4114800" lvl="8" indent="-317500" algn="l">
              <a:lnSpc>
                <a:spcPct val="90000"/>
              </a:lnSpc>
              <a:spcBef>
                <a:spcPts val="1600"/>
              </a:spcBef>
              <a:spcAft>
                <a:spcPts val="1600"/>
              </a:spcAft>
              <a:buClr>
                <a:srgbClr val="595959"/>
              </a:buClr>
              <a:buSzPts val="1400"/>
              <a:buFont typeface="Fira Sans"/>
              <a:buChar char="■"/>
              <a:defRPr>
                <a:solidFill>
                  <a:srgbClr val="595959"/>
                </a:solidFill>
                <a:latin typeface="Fira Sans"/>
                <a:ea typeface="Fira Sans"/>
                <a:cs typeface="Fira Sans"/>
                <a:sym typeface="Fira Sans"/>
              </a:defRPr>
            </a:lvl9pPr>
          </a:lstStyle>
          <a:p>
            <a:endParaRPr/>
          </a:p>
        </p:txBody>
      </p:sp>
      <p:sp>
        <p:nvSpPr>
          <p:cNvPr id="58" name="Google Shape;58;p50"/>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pic>
        <p:nvPicPr>
          <p:cNvPr id="59" name="Google Shape;59;p50" descr="CFNI_Logo+Strapline_2017.jpg"/>
          <p:cNvPicPr preferRelativeResize="0"/>
          <p:nvPr/>
        </p:nvPicPr>
        <p:blipFill rotWithShape="1">
          <a:blip r:embed="rId2">
            <a:alphaModFix/>
          </a:blip>
          <a:srcRect l="48170" t="4008" r="-2607" b="30387"/>
          <a:stretch/>
        </p:blipFill>
        <p:spPr>
          <a:xfrm>
            <a:off x="420925" y="5344033"/>
            <a:ext cx="3322497" cy="1513967"/>
          </a:xfrm>
          <a:prstGeom prst="rect">
            <a:avLst/>
          </a:prstGeom>
          <a:noFill/>
          <a:ln>
            <a:noFill/>
          </a:ln>
        </p:spPr>
      </p:pic>
      <p:pic>
        <p:nvPicPr>
          <p:cNvPr id="60" name="Google Shape;60;p50" descr="CFNI_Logo+Strapline_2017.jpg"/>
          <p:cNvPicPr preferRelativeResize="0"/>
          <p:nvPr/>
        </p:nvPicPr>
        <p:blipFill rotWithShape="1">
          <a:blip r:embed="rId2">
            <a:alphaModFix/>
          </a:blip>
          <a:srcRect l="42106" t="68438"/>
          <a:stretch/>
        </p:blipFill>
        <p:spPr>
          <a:xfrm>
            <a:off x="4692450" y="5469017"/>
            <a:ext cx="3802248" cy="83353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dk1"/>
        </a:solidFill>
        <a:effectLst/>
      </p:bgPr>
    </p:bg>
    <p:spTree>
      <p:nvGrpSpPr>
        <p:cNvPr id="1" name="Shape 61"/>
        <p:cNvGrpSpPr/>
        <p:nvPr/>
      </p:nvGrpSpPr>
      <p:grpSpPr>
        <a:xfrm>
          <a:off x="0" y="0"/>
          <a:ext cx="0" cy="0"/>
          <a:chOff x="0" y="0"/>
          <a:chExt cx="0" cy="0"/>
        </a:xfrm>
      </p:grpSpPr>
      <p:pic>
        <p:nvPicPr>
          <p:cNvPr id="62" name="Google Shape;62;p51"/>
          <p:cNvPicPr preferRelativeResize="0"/>
          <p:nvPr/>
        </p:nvPicPr>
        <p:blipFill rotWithShape="1">
          <a:blip r:embed="rId2">
            <a:alphaModFix amt="35000"/>
          </a:blip>
          <a:srcRect/>
          <a:stretch/>
        </p:blipFill>
        <p:spPr>
          <a:xfrm>
            <a:off x="0" y="0"/>
            <a:ext cx="9144000" cy="6781800"/>
          </a:xfrm>
          <a:prstGeom prst="rect">
            <a:avLst/>
          </a:prstGeom>
          <a:noFill/>
          <a:ln>
            <a:noFill/>
          </a:ln>
        </p:spPr>
      </p:pic>
      <p:sp>
        <p:nvSpPr>
          <p:cNvPr id="63" name="Google Shape;63;p51"/>
          <p:cNvSpPr txBox="1">
            <a:spLocks noGrp="1"/>
          </p:cNvSpPr>
          <p:nvPr>
            <p:ph type="ctrTitle"/>
          </p:nvPr>
        </p:nvSpPr>
        <p:spPr>
          <a:xfrm>
            <a:off x="1143000" y="1748519"/>
            <a:ext cx="6858000" cy="2387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500"/>
              <a:buFont typeface="Century Gothic"/>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51"/>
          <p:cNvSpPr txBox="1">
            <a:spLocks noGrp="1"/>
          </p:cNvSpPr>
          <p:nvPr>
            <p:ph type="subTitle" idx="1"/>
          </p:nvPr>
        </p:nvSpPr>
        <p:spPr>
          <a:xfrm>
            <a:off x="1143000" y="4294414"/>
            <a:ext cx="4214812" cy="734786"/>
          </a:xfrm>
          <a:prstGeom prst="rect">
            <a:avLst/>
          </a:prstGeom>
          <a:noFill/>
          <a:ln>
            <a:noFill/>
          </a:ln>
        </p:spPr>
        <p:txBody>
          <a:bodyPr spcFirstLastPara="1" wrap="square" lIns="91425" tIns="45700" rIns="91425" bIns="45700" anchor="t" anchorCtr="0">
            <a:noAutofit/>
          </a:bodyPr>
          <a:lstStyle>
            <a:lvl1pPr lvl="0" algn="l">
              <a:lnSpc>
                <a:spcPct val="90000"/>
              </a:lnSpc>
              <a:spcBef>
                <a:spcPts val="750"/>
              </a:spcBef>
              <a:spcAft>
                <a:spcPts val="0"/>
              </a:spcAft>
              <a:buClr>
                <a:schemeClr val="lt1"/>
              </a:buClr>
              <a:buSzPts val="2400"/>
              <a:buNone/>
              <a:defRPr sz="2400"/>
            </a:lvl1pPr>
            <a:lvl2pPr lvl="1" algn="ctr">
              <a:lnSpc>
                <a:spcPct val="90000"/>
              </a:lnSpc>
              <a:spcBef>
                <a:spcPts val="375"/>
              </a:spcBef>
              <a:spcAft>
                <a:spcPts val="0"/>
              </a:spcAft>
              <a:buClr>
                <a:schemeClr val="lt1"/>
              </a:buClr>
              <a:buSzPts val="1500"/>
              <a:buNone/>
              <a:defRPr sz="1500"/>
            </a:lvl2pPr>
            <a:lvl3pPr lvl="2" algn="ctr">
              <a:lnSpc>
                <a:spcPct val="90000"/>
              </a:lnSpc>
              <a:spcBef>
                <a:spcPts val="375"/>
              </a:spcBef>
              <a:spcAft>
                <a:spcPts val="0"/>
              </a:spcAft>
              <a:buClr>
                <a:schemeClr val="lt1"/>
              </a:buClr>
              <a:buSzPts val="1350"/>
              <a:buNone/>
              <a:defRPr sz="1350"/>
            </a:lvl3pPr>
            <a:lvl4pPr lvl="3" algn="ctr">
              <a:lnSpc>
                <a:spcPct val="90000"/>
              </a:lnSpc>
              <a:spcBef>
                <a:spcPts val="375"/>
              </a:spcBef>
              <a:spcAft>
                <a:spcPts val="0"/>
              </a:spcAft>
              <a:buClr>
                <a:schemeClr val="lt1"/>
              </a:buClr>
              <a:buSzPts val="1200"/>
              <a:buNone/>
              <a:defRPr sz="1200"/>
            </a:lvl4pPr>
            <a:lvl5pPr lvl="4" algn="ctr">
              <a:lnSpc>
                <a:spcPct val="90000"/>
              </a:lnSpc>
              <a:spcBef>
                <a:spcPts val="375"/>
              </a:spcBef>
              <a:spcAft>
                <a:spcPts val="0"/>
              </a:spcAft>
              <a:buClr>
                <a:schemeClr val="lt1"/>
              </a:buClr>
              <a:buSzPts val="1200"/>
              <a:buNone/>
              <a:defRPr sz="1200"/>
            </a:lvl5pPr>
            <a:lvl6pPr lvl="5" algn="ctr">
              <a:lnSpc>
                <a:spcPct val="90000"/>
              </a:lnSpc>
              <a:spcBef>
                <a:spcPts val="375"/>
              </a:spcBef>
              <a:spcAft>
                <a:spcPts val="0"/>
              </a:spcAft>
              <a:buClr>
                <a:schemeClr val="lt1"/>
              </a:buClr>
              <a:buSzPts val="1200"/>
              <a:buNone/>
              <a:defRPr sz="1200"/>
            </a:lvl6pPr>
            <a:lvl7pPr lvl="6" algn="ctr">
              <a:lnSpc>
                <a:spcPct val="90000"/>
              </a:lnSpc>
              <a:spcBef>
                <a:spcPts val="375"/>
              </a:spcBef>
              <a:spcAft>
                <a:spcPts val="0"/>
              </a:spcAft>
              <a:buClr>
                <a:schemeClr val="lt1"/>
              </a:buClr>
              <a:buSzPts val="1200"/>
              <a:buNone/>
              <a:defRPr sz="1200"/>
            </a:lvl7pPr>
            <a:lvl8pPr lvl="7" algn="ctr">
              <a:lnSpc>
                <a:spcPct val="90000"/>
              </a:lnSpc>
              <a:spcBef>
                <a:spcPts val="375"/>
              </a:spcBef>
              <a:spcAft>
                <a:spcPts val="0"/>
              </a:spcAft>
              <a:buClr>
                <a:schemeClr val="lt1"/>
              </a:buClr>
              <a:buSzPts val="1200"/>
              <a:buNone/>
              <a:defRPr sz="1200"/>
            </a:lvl8pPr>
            <a:lvl9pPr lvl="8" algn="ctr">
              <a:lnSpc>
                <a:spcPct val="90000"/>
              </a:lnSpc>
              <a:spcBef>
                <a:spcPts val="375"/>
              </a:spcBef>
              <a:spcAft>
                <a:spcPts val="0"/>
              </a:spcAft>
              <a:buClr>
                <a:schemeClr val="lt1"/>
              </a:buClr>
              <a:buSzPts val="1200"/>
              <a:buNone/>
              <a:defRPr sz="1200"/>
            </a:lvl9pPr>
          </a:lstStyle>
          <a:p>
            <a:endParaRPr/>
          </a:p>
        </p:txBody>
      </p:sp>
      <p:sp>
        <p:nvSpPr>
          <p:cNvPr id="65" name="Google Shape;65;p51"/>
          <p:cNvSpPr txBox="1">
            <a:spLocks noGrp="1"/>
          </p:cNvSpPr>
          <p:nvPr>
            <p:ph type="body" idx="2"/>
          </p:nvPr>
        </p:nvSpPr>
        <p:spPr>
          <a:xfrm>
            <a:off x="1143000" y="5349875"/>
            <a:ext cx="4214813" cy="41547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lt1"/>
              </a:buClr>
              <a:buSzPts val="2000"/>
              <a:buNone/>
              <a:defRPr sz="2000" b="1" i="0">
                <a:latin typeface="Century Gothic"/>
                <a:ea typeface="Century Gothic"/>
                <a:cs typeface="Century Gothic"/>
                <a:sym typeface="Century Gothic"/>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
        <p:nvSpPr>
          <p:cNvPr id="66" name="Google Shape;66;p51"/>
          <p:cNvSpPr txBox="1">
            <a:spLocks noGrp="1"/>
          </p:cNvSpPr>
          <p:nvPr>
            <p:ph type="body" idx="3"/>
          </p:nvPr>
        </p:nvSpPr>
        <p:spPr>
          <a:xfrm>
            <a:off x="1142999" y="5820227"/>
            <a:ext cx="4214813" cy="41547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lt1"/>
              </a:buClr>
              <a:buSzPts val="2000"/>
              <a:buNone/>
              <a:defRPr sz="2000"/>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pic>
        <p:nvPicPr>
          <p:cNvPr id="67" name="Google Shape;67;p51"/>
          <p:cNvPicPr preferRelativeResize="0"/>
          <p:nvPr/>
        </p:nvPicPr>
        <p:blipFill rotWithShape="1">
          <a:blip r:embed="rId3">
            <a:alphaModFix/>
          </a:blip>
          <a:srcRect/>
          <a:stretch/>
        </p:blipFill>
        <p:spPr>
          <a:xfrm>
            <a:off x="5817797" y="3992335"/>
            <a:ext cx="2648568" cy="25654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chemeClr val="lt1"/>
        </a:solidFill>
        <a:effectLst/>
      </p:bgPr>
    </p:bg>
    <p:spTree>
      <p:nvGrpSpPr>
        <p:cNvPr id="1" name="Shape 68"/>
        <p:cNvGrpSpPr/>
        <p:nvPr/>
      </p:nvGrpSpPr>
      <p:grpSpPr>
        <a:xfrm>
          <a:off x="0" y="0"/>
          <a:ext cx="0" cy="0"/>
          <a:chOff x="0" y="0"/>
          <a:chExt cx="0" cy="0"/>
        </a:xfrm>
      </p:grpSpPr>
      <p:pic>
        <p:nvPicPr>
          <p:cNvPr id="69" name="Google Shape;69;p52"/>
          <p:cNvPicPr preferRelativeResize="0"/>
          <p:nvPr/>
        </p:nvPicPr>
        <p:blipFill rotWithShape="1">
          <a:blip r:embed="rId2">
            <a:alphaModFix amt="10000"/>
          </a:blip>
          <a:srcRect/>
          <a:stretch/>
        </p:blipFill>
        <p:spPr>
          <a:xfrm>
            <a:off x="0" y="0"/>
            <a:ext cx="9144000" cy="6781800"/>
          </a:xfrm>
          <a:prstGeom prst="rect">
            <a:avLst/>
          </a:prstGeom>
          <a:noFill/>
          <a:ln>
            <a:noFill/>
          </a:ln>
        </p:spPr>
      </p:pic>
      <p:pic>
        <p:nvPicPr>
          <p:cNvPr id="70" name="Google Shape;70;p52"/>
          <p:cNvPicPr preferRelativeResize="0"/>
          <p:nvPr/>
        </p:nvPicPr>
        <p:blipFill rotWithShape="1">
          <a:blip r:embed="rId3">
            <a:alphaModFix/>
          </a:blip>
          <a:srcRect/>
          <a:stretch/>
        </p:blipFill>
        <p:spPr>
          <a:xfrm>
            <a:off x="5817797" y="3992335"/>
            <a:ext cx="2648568" cy="2565400"/>
          </a:xfrm>
          <a:prstGeom prst="rect">
            <a:avLst/>
          </a:prstGeom>
          <a:noFill/>
          <a:ln>
            <a:noFill/>
          </a:ln>
        </p:spPr>
      </p:pic>
      <p:sp>
        <p:nvSpPr>
          <p:cNvPr id="71" name="Google Shape;71;p52"/>
          <p:cNvSpPr txBox="1">
            <a:spLocks noGrp="1"/>
          </p:cNvSpPr>
          <p:nvPr>
            <p:ph type="ctrTitle"/>
          </p:nvPr>
        </p:nvSpPr>
        <p:spPr>
          <a:xfrm>
            <a:off x="1143000" y="1748519"/>
            <a:ext cx="6858000" cy="2387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500"/>
              <a:buFont typeface="Century Gothic"/>
              <a:buNone/>
              <a:defRPr sz="45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52"/>
          <p:cNvSpPr txBox="1">
            <a:spLocks noGrp="1"/>
          </p:cNvSpPr>
          <p:nvPr>
            <p:ph type="subTitle" idx="1"/>
          </p:nvPr>
        </p:nvSpPr>
        <p:spPr>
          <a:xfrm>
            <a:off x="1143000" y="4294414"/>
            <a:ext cx="4214812" cy="734786"/>
          </a:xfrm>
          <a:prstGeom prst="rect">
            <a:avLst/>
          </a:prstGeom>
          <a:noFill/>
          <a:ln>
            <a:noFill/>
          </a:ln>
        </p:spPr>
        <p:txBody>
          <a:bodyPr spcFirstLastPara="1" wrap="square" lIns="91425" tIns="45700" rIns="91425" bIns="45700" anchor="t" anchorCtr="0">
            <a:noAutofit/>
          </a:bodyPr>
          <a:lstStyle>
            <a:lvl1pPr lvl="0" algn="l">
              <a:lnSpc>
                <a:spcPct val="90000"/>
              </a:lnSpc>
              <a:spcBef>
                <a:spcPts val="750"/>
              </a:spcBef>
              <a:spcAft>
                <a:spcPts val="0"/>
              </a:spcAft>
              <a:buClr>
                <a:schemeClr val="dk1"/>
              </a:buClr>
              <a:buSzPts val="2400"/>
              <a:buNone/>
              <a:defRPr sz="2400">
                <a:solidFill>
                  <a:schemeClr val="dk1"/>
                </a:solidFill>
              </a:defRPr>
            </a:lvl1pPr>
            <a:lvl2pPr lvl="1" algn="ctr">
              <a:lnSpc>
                <a:spcPct val="90000"/>
              </a:lnSpc>
              <a:spcBef>
                <a:spcPts val="375"/>
              </a:spcBef>
              <a:spcAft>
                <a:spcPts val="0"/>
              </a:spcAft>
              <a:buClr>
                <a:schemeClr val="lt1"/>
              </a:buClr>
              <a:buSzPts val="1500"/>
              <a:buNone/>
              <a:defRPr sz="1500"/>
            </a:lvl2pPr>
            <a:lvl3pPr lvl="2" algn="ctr">
              <a:lnSpc>
                <a:spcPct val="90000"/>
              </a:lnSpc>
              <a:spcBef>
                <a:spcPts val="375"/>
              </a:spcBef>
              <a:spcAft>
                <a:spcPts val="0"/>
              </a:spcAft>
              <a:buClr>
                <a:schemeClr val="lt1"/>
              </a:buClr>
              <a:buSzPts val="1350"/>
              <a:buNone/>
              <a:defRPr sz="1350"/>
            </a:lvl3pPr>
            <a:lvl4pPr lvl="3" algn="ctr">
              <a:lnSpc>
                <a:spcPct val="90000"/>
              </a:lnSpc>
              <a:spcBef>
                <a:spcPts val="375"/>
              </a:spcBef>
              <a:spcAft>
                <a:spcPts val="0"/>
              </a:spcAft>
              <a:buClr>
                <a:schemeClr val="lt1"/>
              </a:buClr>
              <a:buSzPts val="1200"/>
              <a:buNone/>
              <a:defRPr sz="1200"/>
            </a:lvl4pPr>
            <a:lvl5pPr lvl="4" algn="ctr">
              <a:lnSpc>
                <a:spcPct val="90000"/>
              </a:lnSpc>
              <a:spcBef>
                <a:spcPts val="375"/>
              </a:spcBef>
              <a:spcAft>
                <a:spcPts val="0"/>
              </a:spcAft>
              <a:buClr>
                <a:schemeClr val="lt1"/>
              </a:buClr>
              <a:buSzPts val="1200"/>
              <a:buNone/>
              <a:defRPr sz="1200"/>
            </a:lvl5pPr>
            <a:lvl6pPr lvl="5" algn="ctr">
              <a:lnSpc>
                <a:spcPct val="90000"/>
              </a:lnSpc>
              <a:spcBef>
                <a:spcPts val="375"/>
              </a:spcBef>
              <a:spcAft>
                <a:spcPts val="0"/>
              </a:spcAft>
              <a:buClr>
                <a:schemeClr val="lt1"/>
              </a:buClr>
              <a:buSzPts val="1200"/>
              <a:buNone/>
              <a:defRPr sz="1200"/>
            </a:lvl6pPr>
            <a:lvl7pPr lvl="6" algn="ctr">
              <a:lnSpc>
                <a:spcPct val="90000"/>
              </a:lnSpc>
              <a:spcBef>
                <a:spcPts val="375"/>
              </a:spcBef>
              <a:spcAft>
                <a:spcPts val="0"/>
              </a:spcAft>
              <a:buClr>
                <a:schemeClr val="lt1"/>
              </a:buClr>
              <a:buSzPts val="1200"/>
              <a:buNone/>
              <a:defRPr sz="1200"/>
            </a:lvl7pPr>
            <a:lvl8pPr lvl="7" algn="ctr">
              <a:lnSpc>
                <a:spcPct val="90000"/>
              </a:lnSpc>
              <a:spcBef>
                <a:spcPts val="375"/>
              </a:spcBef>
              <a:spcAft>
                <a:spcPts val="0"/>
              </a:spcAft>
              <a:buClr>
                <a:schemeClr val="lt1"/>
              </a:buClr>
              <a:buSzPts val="1200"/>
              <a:buNone/>
              <a:defRPr sz="1200"/>
            </a:lvl8pPr>
            <a:lvl9pPr lvl="8" algn="ctr">
              <a:lnSpc>
                <a:spcPct val="90000"/>
              </a:lnSpc>
              <a:spcBef>
                <a:spcPts val="375"/>
              </a:spcBef>
              <a:spcAft>
                <a:spcPts val="0"/>
              </a:spcAft>
              <a:buClr>
                <a:schemeClr val="lt1"/>
              </a:buClr>
              <a:buSzPts val="1200"/>
              <a:buNone/>
              <a:defRPr sz="1200"/>
            </a:lvl9pPr>
          </a:lstStyle>
          <a:p>
            <a:endParaRPr/>
          </a:p>
        </p:txBody>
      </p:sp>
      <p:sp>
        <p:nvSpPr>
          <p:cNvPr id="73" name="Google Shape;73;p52"/>
          <p:cNvSpPr txBox="1">
            <a:spLocks noGrp="1"/>
          </p:cNvSpPr>
          <p:nvPr>
            <p:ph type="body" idx="2"/>
          </p:nvPr>
        </p:nvSpPr>
        <p:spPr>
          <a:xfrm>
            <a:off x="1143000" y="5349875"/>
            <a:ext cx="4214813" cy="41547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2000"/>
              <a:buNone/>
              <a:defRPr sz="2000" b="1" i="0">
                <a:solidFill>
                  <a:schemeClr val="dk1"/>
                </a:solidFill>
                <a:latin typeface="Century Gothic"/>
                <a:ea typeface="Century Gothic"/>
                <a:cs typeface="Century Gothic"/>
                <a:sym typeface="Century Gothic"/>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
        <p:nvSpPr>
          <p:cNvPr id="74" name="Google Shape;74;p52"/>
          <p:cNvSpPr txBox="1">
            <a:spLocks noGrp="1"/>
          </p:cNvSpPr>
          <p:nvPr>
            <p:ph type="body" idx="3"/>
          </p:nvPr>
        </p:nvSpPr>
        <p:spPr>
          <a:xfrm>
            <a:off x="1142999" y="5820227"/>
            <a:ext cx="4214813" cy="41547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2000"/>
              <a:buNone/>
              <a:defRPr sz="2000">
                <a:solidFill>
                  <a:schemeClr val="dk1"/>
                </a:solidFill>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sp>
        <p:nvSpPr>
          <p:cNvPr id="20" name="Google Shape;20;p4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300"/>
              <a:buFont typeface="Century Gothic"/>
              <a:buNone/>
              <a:defRPr sz="3300" b="1"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 name="Google Shape;21;p4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entury Gothic"/>
                <a:ea typeface="Century Gothic"/>
                <a:cs typeface="Century Gothic"/>
                <a:sym typeface="Century Gothic"/>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entury Gothic"/>
                <a:ea typeface="Century Gothic"/>
                <a:cs typeface="Century Gothic"/>
                <a:sym typeface="Century Gothic"/>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communityfoundationni.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2"/>
          <p:cNvSpPr txBox="1">
            <a:spLocks noGrp="1"/>
          </p:cNvSpPr>
          <p:nvPr>
            <p:ph type="title"/>
          </p:nvPr>
        </p:nvSpPr>
        <p:spPr>
          <a:xfrm>
            <a:off x="623888" y="2019087"/>
            <a:ext cx="7886700" cy="2852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4500"/>
              <a:buNone/>
            </a:pPr>
            <a:endParaRPr>
              <a:solidFill>
                <a:srgbClr val="293C89"/>
              </a:solidFill>
            </a:endParaRPr>
          </a:p>
          <a:p>
            <a:pPr marL="0" lvl="0" indent="0" algn="l" rtl="0">
              <a:lnSpc>
                <a:spcPct val="90000"/>
              </a:lnSpc>
              <a:spcBef>
                <a:spcPts val="0"/>
              </a:spcBef>
              <a:spcAft>
                <a:spcPts val="0"/>
              </a:spcAft>
              <a:buSzPts val="4500"/>
              <a:buNone/>
            </a:pPr>
            <a:r>
              <a:rPr lang="en-US">
                <a:solidFill>
                  <a:srgbClr val="293C89"/>
                </a:solidFill>
              </a:rPr>
              <a:t>Connecting people who care to causes that matter </a:t>
            </a:r>
            <a:endParaRPr>
              <a:solidFill>
                <a:srgbClr val="293C89"/>
              </a:solidFill>
            </a:endParaRPr>
          </a:p>
        </p:txBody>
      </p:sp>
      <p:sp>
        <p:nvSpPr>
          <p:cNvPr id="90" name="Google Shape;90;p2"/>
          <p:cNvSpPr txBox="1">
            <a:spLocks noGrp="1"/>
          </p:cNvSpPr>
          <p:nvPr>
            <p:ph type="body" idx="1"/>
          </p:nvPr>
        </p:nvSpPr>
        <p:spPr>
          <a:xfrm>
            <a:off x="623888" y="4898812"/>
            <a:ext cx="7886700" cy="1500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750"/>
              </a:spcBef>
              <a:spcAft>
                <a:spcPts val="0"/>
              </a:spcAft>
              <a:buSzPts val="18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8"/>
          <p:cNvSpPr txBox="1">
            <a:spLocks noGrp="1"/>
          </p:cNvSpPr>
          <p:nvPr>
            <p:ph type="title"/>
          </p:nvPr>
        </p:nvSpPr>
        <p:spPr>
          <a:xfrm>
            <a:off x="337927" y="365125"/>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152" name="Google Shape;152;p18"/>
          <p:cNvSpPr txBox="1"/>
          <p:nvPr/>
        </p:nvSpPr>
        <p:spPr>
          <a:xfrm>
            <a:off x="352842" y="2113803"/>
            <a:ext cx="8438400" cy="4431900"/>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Clr>
                <a:srgbClr val="000000"/>
              </a:buClr>
              <a:buSzPts val="3000"/>
              <a:buFont typeface="Arial"/>
              <a:buNone/>
            </a:pPr>
            <a:endParaRPr sz="3000" b="1" i="0" u="none" strike="noStrike" cap="none" dirty="0">
              <a:solidFill>
                <a:srgbClr val="000000"/>
              </a:solidFill>
              <a:latin typeface="Century Gothic"/>
              <a:ea typeface="Century Gothic"/>
              <a:cs typeface="Century Gothic"/>
              <a:sym typeface="Century Gothic"/>
            </a:endParaRPr>
          </a:p>
          <a:p>
            <a:pPr marL="0" marR="0" lvl="0" indent="0" algn="ctr" rtl="0">
              <a:lnSpc>
                <a:spcPct val="200000"/>
              </a:lnSpc>
              <a:spcBef>
                <a:spcPts val="0"/>
              </a:spcBef>
              <a:spcAft>
                <a:spcPts val="0"/>
              </a:spcAft>
              <a:buClr>
                <a:srgbClr val="000000"/>
              </a:buClr>
              <a:buSzPts val="3000"/>
              <a:buFont typeface="Arial"/>
              <a:buNone/>
            </a:pPr>
            <a:r>
              <a:rPr lang="en-US" sz="3000" b="1" i="0" u="none" strike="noStrike" cap="none" dirty="0">
                <a:solidFill>
                  <a:srgbClr val="000000"/>
                </a:solidFill>
                <a:latin typeface="Century Gothic"/>
                <a:ea typeface="Century Gothic"/>
                <a:cs typeface="Century Gothic"/>
                <a:sym typeface="Century Gothic"/>
              </a:rPr>
              <a:t>Global Health Matters</a:t>
            </a:r>
            <a:endParaRPr sz="3000" b="1" i="0" u="none" strike="noStrike" cap="none" dirty="0">
              <a:solidFill>
                <a:srgbClr val="000000"/>
              </a:solidFill>
              <a:latin typeface="Century Gothic"/>
              <a:ea typeface="Century Gothic"/>
              <a:cs typeface="Century Gothic"/>
              <a:sym typeface="Century Gothic"/>
            </a:endParaRPr>
          </a:p>
          <a:p>
            <a:pPr marL="0" marR="0" lvl="0" indent="0" algn="ctr" rtl="0">
              <a:lnSpc>
                <a:spcPct val="200000"/>
              </a:lnSpc>
              <a:spcBef>
                <a:spcPts val="0"/>
              </a:spcBef>
              <a:spcAft>
                <a:spcPts val="0"/>
              </a:spcAft>
              <a:buClr>
                <a:srgbClr val="000000"/>
              </a:buClr>
              <a:buSzPts val="3000"/>
              <a:buFont typeface="Arial"/>
              <a:buNone/>
            </a:pPr>
            <a:r>
              <a:rPr lang="en-US" sz="2800" b="1" i="0" u="none" strike="noStrike" cap="none" dirty="0">
                <a:solidFill>
                  <a:schemeClr val="dk1"/>
                </a:solidFill>
                <a:latin typeface="Century Gothic"/>
                <a:ea typeface="Century Gothic"/>
                <a:cs typeface="Century Gothic"/>
                <a:sym typeface="Century Gothic"/>
              </a:rPr>
              <a:t>Funding Available For This Phase of Applications</a:t>
            </a:r>
            <a:endParaRPr sz="3000" b="1" i="0" u="none" strike="noStrike" cap="none" dirty="0">
              <a:solidFill>
                <a:srgbClr val="FF0000"/>
              </a:solidFill>
              <a:latin typeface="Century Gothic"/>
              <a:ea typeface="Century Gothic"/>
              <a:cs typeface="Century Gothic"/>
              <a:sym typeface="Century Gothic"/>
            </a:endParaRPr>
          </a:p>
          <a:p>
            <a:pPr marL="0" marR="0" lvl="0" indent="457200" algn="ctr" rtl="0">
              <a:lnSpc>
                <a:spcPct val="115000"/>
              </a:lnSpc>
              <a:spcBef>
                <a:spcPts val="0"/>
              </a:spcBef>
              <a:spcAft>
                <a:spcPts val="0"/>
              </a:spcAft>
              <a:buClr>
                <a:srgbClr val="000000"/>
              </a:buClr>
              <a:buSzPts val="3000"/>
              <a:buFont typeface="Arial"/>
              <a:buNone/>
            </a:pPr>
            <a:r>
              <a:rPr lang="en-US" sz="3000" b="1" i="0" u="none" strike="noStrike" cap="none" dirty="0">
                <a:solidFill>
                  <a:srgbClr val="000000"/>
                </a:solidFill>
                <a:latin typeface="Century Gothic"/>
                <a:ea typeface="Century Gothic"/>
                <a:cs typeface="Century Gothic"/>
                <a:sym typeface="Century Gothic"/>
              </a:rPr>
              <a:t>  </a:t>
            </a:r>
            <a:r>
              <a:rPr lang="en-US" sz="3000" b="1" i="0" u="none" strike="noStrike" cap="none" dirty="0" smtClean="0">
                <a:solidFill>
                  <a:srgbClr val="000000"/>
                </a:solidFill>
                <a:latin typeface="Century Gothic"/>
                <a:ea typeface="Century Gothic"/>
                <a:cs typeface="Century Gothic"/>
                <a:sym typeface="Century Gothic"/>
              </a:rPr>
              <a:t>£</a:t>
            </a:r>
            <a:r>
              <a:rPr lang="en-US" sz="3000" b="1" dirty="0" smtClean="0">
                <a:latin typeface="Century Gothic"/>
                <a:ea typeface="Century Gothic"/>
                <a:cs typeface="Century Gothic"/>
                <a:sym typeface="Century Gothic"/>
              </a:rPr>
              <a:t>50</a:t>
            </a:r>
            <a:r>
              <a:rPr lang="en-US" sz="3000" b="1" i="0" u="none" strike="noStrike" cap="none" dirty="0" smtClean="0">
                <a:solidFill>
                  <a:srgbClr val="000000"/>
                </a:solidFill>
                <a:latin typeface="Century Gothic"/>
                <a:ea typeface="Century Gothic"/>
                <a:cs typeface="Century Gothic"/>
                <a:sym typeface="Century Gothic"/>
              </a:rPr>
              <a:t>,000(Max </a:t>
            </a:r>
            <a:r>
              <a:rPr lang="en-US" sz="3000" b="1" i="0" u="none" strike="noStrike" cap="none" dirty="0">
                <a:solidFill>
                  <a:srgbClr val="000000"/>
                </a:solidFill>
                <a:latin typeface="Century Gothic"/>
                <a:ea typeface="Century Gothic"/>
                <a:cs typeface="Century Gothic"/>
                <a:sym typeface="Century Gothic"/>
              </a:rPr>
              <a:t>award size £5k)</a:t>
            </a:r>
            <a:endParaRPr sz="3000" b="1" i="0" u="none" strike="noStrike" cap="none" dirty="0">
              <a:solidFill>
                <a:srgbClr val="000000"/>
              </a:solidFill>
              <a:latin typeface="Century Gothic"/>
              <a:ea typeface="Century Gothic"/>
              <a:cs typeface="Century Gothic"/>
              <a:sym typeface="Century Gothic"/>
            </a:endParaRPr>
          </a:p>
          <a:p>
            <a:pPr marL="457200" marR="0" lvl="0" indent="0" algn="ctr" rtl="0">
              <a:lnSpc>
                <a:spcPct val="115000"/>
              </a:lnSpc>
              <a:spcBef>
                <a:spcPts val="0"/>
              </a:spcBef>
              <a:spcAft>
                <a:spcPts val="0"/>
              </a:spcAft>
              <a:buClr>
                <a:srgbClr val="000000"/>
              </a:buClr>
              <a:buSzPts val="3000"/>
              <a:buFont typeface="Arial"/>
              <a:buNone/>
            </a:pPr>
            <a:endParaRPr sz="3000" b="1" i="0" u="none" strike="noStrike" cap="none" dirty="0">
              <a:solidFill>
                <a:srgbClr val="000000"/>
              </a:solidFill>
              <a:latin typeface="Century Gothic"/>
              <a:ea typeface="Century Gothic"/>
              <a:cs typeface="Century Gothic"/>
              <a:sym typeface="Century Gothic"/>
            </a:endParaRPr>
          </a:p>
          <a:p>
            <a:pPr marL="0" marR="0" lvl="0" indent="0" algn="ctr" rtl="0">
              <a:lnSpc>
                <a:spcPct val="115000"/>
              </a:lnSpc>
              <a:spcBef>
                <a:spcPts val="0"/>
              </a:spcBef>
              <a:spcAft>
                <a:spcPts val="0"/>
              </a:spcAft>
              <a:buClr>
                <a:srgbClr val="000000"/>
              </a:buClr>
              <a:buSzPts val="3000"/>
              <a:buFont typeface="Arial"/>
              <a:buNone/>
            </a:pPr>
            <a:endParaRPr sz="3000" b="1" i="0" u="none" strike="noStrike" cap="none" dirty="0">
              <a:solidFill>
                <a:schemeClr val="dk1"/>
              </a:solidFill>
              <a:latin typeface="Arial"/>
              <a:ea typeface="Arial"/>
              <a:cs typeface="Arial"/>
              <a:sym typeface="Arial"/>
            </a:endParaRPr>
          </a:p>
        </p:txBody>
      </p:sp>
      <p:pic>
        <p:nvPicPr>
          <p:cNvPr id="153" name="Google Shape;153;p18"/>
          <p:cNvPicPr preferRelativeResize="0"/>
          <p:nvPr/>
        </p:nvPicPr>
        <p:blipFill rotWithShape="1">
          <a:blip r:embed="rId3">
            <a:alphaModFix/>
          </a:blip>
          <a:srcRect/>
          <a:stretch/>
        </p:blipFill>
        <p:spPr>
          <a:xfrm>
            <a:off x="352850" y="365125"/>
            <a:ext cx="2387650" cy="13255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7"/>
          <p:cNvSpPr txBox="1">
            <a:spLocks noGrp="1"/>
          </p:cNvSpPr>
          <p:nvPr>
            <p:ph type="title"/>
          </p:nvPr>
        </p:nvSpPr>
        <p:spPr>
          <a:xfrm>
            <a:off x="337927" y="365125"/>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166" name="Google Shape;166;p27"/>
          <p:cNvSpPr txBox="1"/>
          <p:nvPr/>
        </p:nvSpPr>
        <p:spPr>
          <a:xfrm>
            <a:off x="352842" y="2113803"/>
            <a:ext cx="8438400" cy="4431900"/>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Clr>
                <a:srgbClr val="000000"/>
              </a:buClr>
              <a:buSzPts val="3600"/>
              <a:buFont typeface="Arial"/>
              <a:buNone/>
            </a:pPr>
            <a:endParaRPr sz="3600" b="1" i="0" u="none" strike="noStrike" cap="none">
              <a:solidFill>
                <a:srgbClr val="000000"/>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3600"/>
              <a:buFont typeface="Arial"/>
              <a:buNone/>
            </a:pPr>
            <a:endParaRPr sz="3600" b="1" i="0" u="none" strike="noStrike" cap="none">
              <a:solidFill>
                <a:srgbClr val="000000"/>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3600"/>
              <a:buFont typeface="Arial"/>
              <a:buNone/>
            </a:pPr>
            <a:r>
              <a:rPr lang="en-US" sz="3600" b="1" i="0" u="none" strike="noStrike" cap="none">
                <a:solidFill>
                  <a:srgbClr val="000000"/>
                </a:solidFill>
                <a:latin typeface="Century Gothic"/>
                <a:ea typeface="Century Gothic"/>
                <a:cs typeface="Century Gothic"/>
                <a:sym typeface="Century Gothic"/>
              </a:rPr>
              <a:t>Application and Eligibility</a:t>
            </a:r>
            <a:r>
              <a:rPr lang="en-US" sz="3600" b="1" i="0" u="none" strike="noStrike" cap="none">
                <a:solidFill>
                  <a:srgbClr val="000000"/>
                </a:solidFill>
                <a:latin typeface="Arial"/>
                <a:ea typeface="Arial"/>
                <a:cs typeface="Arial"/>
                <a:sym typeface="Arial"/>
              </a:rPr>
              <a:t> </a:t>
            </a:r>
            <a:endParaRPr sz="3600" b="1" i="0" u="none" strike="noStrike" cap="none">
              <a:solidFill>
                <a:srgbClr val="000000"/>
              </a:solidFill>
              <a:latin typeface="Arial"/>
              <a:ea typeface="Arial"/>
              <a:cs typeface="Arial"/>
              <a:sym typeface="Arial"/>
            </a:endParaRPr>
          </a:p>
        </p:txBody>
      </p:sp>
      <p:pic>
        <p:nvPicPr>
          <p:cNvPr id="167" name="Google Shape;167;p27"/>
          <p:cNvPicPr preferRelativeResize="0"/>
          <p:nvPr/>
        </p:nvPicPr>
        <p:blipFill rotWithShape="1">
          <a:blip r:embed="rId3">
            <a:alphaModFix/>
          </a:blip>
          <a:srcRect/>
          <a:stretch/>
        </p:blipFill>
        <p:spPr>
          <a:xfrm>
            <a:off x="352850" y="365125"/>
            <a:ext cx="2387650" cy="13255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8"/>
          <p:cNvSpPr txBox="1">
            <a:spLocks noGrp="1"/>
          </p:cNvSpPr>
          <p:nvPr>
            <p:ph type="title"/>
          </p:nvPr>
        </p:nvSpPr>
        <p:spPr>
          <a:xfrm>
            <a:off x="337927" y="365125"/>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173" name="Google Shape;173;p28"/>
          <p:cNvSpPr txBox="1"/>
          <p:nvPr/>
        </p:nvSpPr>
        <p:spPr>
          <a:xfrm>
            <a:off x="352800" y="2064125"/>
            <a:ext cx="8438400" cy="4283400"/>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Clr>
                <a:srgbClr val="000000"/>
              </a:buClr>
              <a:buSzPts val="1600"/>
              <a:buFont typeface="Arial"/>
              <a:buNone/>
            </a:pPr>
            <a:r>
              <a:rPr lang="en-US" sz="1600" b="1" i="0" u="none" strike="noStrike" cap="none" dirty="0">
                <a:solidFill>
                  <a:srgbClr val="000000"/>
                </a:solidFill>
                <a:latin typeface="Century Gothic"/>
                <a:ea typeface="Century Gothic"/>
                <a:cs typeface="Century Gothic"/>
                <a:sym typeface="Century Gothic"/>
              </a:rPr>
              <a:t>Application Form Guidance: Will be a separate application form for:</a:t>
            </a:r>
            <a:endParaRPr sz="1600" b="1" i="0" u="none" strike="noStrike" cap="none" dirty="0">
              <a:solidFill>
                <a:srgbClr val="000000"/>
              </a:solidFill>
              <a:latin typeface="Century Gothic"/>
              <a:ea typeface="Century Gothic"/>
              <a:cs typeface="Century Gothic"/>
              <a:sym typeface="Century Gothic"/>
            </a:endParaRPr>
          </a:p>
          <a:p>
            <a:pPr marL="0" marR="0" lvl="0" indent="0" algn="l" rtl="0">
              <a:lnSpc>
                <a:spcPct val="200000"/>
              </a:lnSpc>
              <a:spcBef>
                <a:spcPts val="0"/>
              </a:spcBef>
              <a:spcAft>
                <a:spcPts val="0"/>
              </a:spcAft>
              <a:buClr>
                <a:srgbClr val="000000"/>
              </a:buClr>
              <a:buSzPts val="1600"/>
              <a:buFont typeface="Arial"/>
              <a:buNone/>
            </a:pPr>
            <a:r>
              <a:rPr lang="en-US" sz="1600" b="1" i="0" u="none" strike="noStrike" cap="none" dirty="0">
                <a:solidFill>
                  <a:schemeClr val="dk1"/>
                </a:solidFill>
                <a:latin typeface="Century Gothic"/>
                <a:ea typeface="Century Gothic"/>
                <a:cs typeface="Century Gothic"/>
                <a:sym typeface="Century Gothic"/>
              </a:rPr>
              <a:t>Children Thriving and Surviving - Global Health Matters - Fighting For Gender Justice</a:t>
            </a:r>
            <a:endParaRPr sz="1600" b="1" i="0" u="none" strike="noStrike" cap="none" dirty="0">
              <a:solidFill>
                <a:schemeClr val="dk1"/>
              </a:solidFill>
              <a:latin typeface="Century Gothic"/>
              <a:ea typeface="Century Gothic"/>
              <a:cs typeface="Century Gothic"/>
              <a:sym typeface="Century Gothic"/>
            </a:endParaRPr>
          </a:p>
          <a:p>
            <a:pPr marL="0" marR="0" lvl="0" indent="0" algn="l" rtl="0">
              <a:lnSpc>
                <a:spcPct val="200000"/>
              </a:lnSpc>
              <a:spcBef>
                <a:spcPts val="0"/>
              </a:spcBef>
              <a:spcAft>
                <a:spcPts val="0"/>
              </a:spcAft>
              <a:buClr>
                <a:srgbClr val="000000"/>
              </a:buClr>
              <a:buSzPts val="1600"/>
              <a:buFont typeface="Arial"/>
              <a:buNone/>
            </a:pPr>
            <a:r>
              <a:rPr lang="en-US" sz="1600" b="1" i="0" u="none" strike="noStrike" cap="none" dirty="0">
                <a:solidFill>
                  <a:srgbClr val="000000"/>
                </a:solidFill>
                <a:latin typeface="Century Gothic"/>
                <a:ea typeface="Century Gothic"/>
                <a:cs typeface="Century Gothic"/>
                <a:sym typeface="Century Gothic"/>
              </a:rPr>
              <a:t>Each application form has four distinct parts:</a:t>
            </a:r>
            <a:endParaRPr sz="1600" b="1" i="0" u="none" strike="noStrike" cap="none" dirty="0">
              <a:solidFill>
                <a:srgbClr val="000000"/>
              </a:solidFill>
              <a:latin typeface="Century Gothic"/>
              <a:ea typeface="Century Gothic"/>
              <a:cs typeface="Century Gothic"/>
              <a:sym typeface="Century Gothic"/>
            </a:endParaRPr>
          </a:p>
          <a:p>
            <a:pPr marL="457200" marR="0" lvl="0" indent="-330200" algn="l" rtl="0">
              <a:lnSpc>
                <a:spcPct val="115000"/>
              </a:lnSpc>
              <a:spcBef>
                <a:spcPts val="0"/>
              </a:spcBef>
              <a:spcAft>
                <a:spcPts val="0"/>
              </a:spcAft>
              <a:buClr>
                <a:schemeClr val="dk1"/>
              </a:buClr>
              <a:buSzPts val="1600"/>
              <a:buFont typeface="Century Gothic"/>
              <a:buChar char="●"/>
            </a:pPr>
            <a:r>
              <a:rPr lang="en-US" sz="1600" b="1" i="0" u="none" strike="noStrike" cap="none" dirty="0" err="1">
                <a:solidFill>
                  <a:schemeClr val="dk1"/>
                </a:solidFill>
                <a:latin typeface="Century Gothic"/>
                <a:ea typeface="Century Gothic"/>
                <a:cs typeface="Century Gothic"/>
                <a:sym typeface="Century Gothic"/>
              </a:rPr>
              <a:t>Organisational</a:t>
            </a:r>
            <a:r>
              <a:rPr lang="en-US" sz="1600" b="1" i="0" u="none" strike="noStrike" cap="none" dirty="0">
                <a:solidFill>
                  <a:schemeClr val="dk1"/>
                </a:solidFill>
                <a:latin typeface="Century Gothic"/>
                <a:ea typeface="Century Gothic"/>
                <a:cs typeface="Century Gothic"/>
                <a:sym typeface="Century Gothic"/>
              </a:rPr>
              <a:t> Details:</a:t>
            </a:r>
            <a:endParaRPr sz="1600" b="1" i="0" u="none" strike="noStrike" cap="none" dirty="0">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600"/>
              <a:buFont typeface="Arial"/>
              <a:buNone/>
            </a:pPr>
            <a:endParaRPr sz="1600" b="1" i="0" u="none" strike="noStrike" cap="none" dirty="0">
              <a:solidFill>
                <a:srgbClr val="000000"/>
              </a:solidFill>
              <a:latin typeface="Century Gothic"/>
              <a:ea typeface="Century Gothic"/>
              <a:cs typeface="Century Gothic"/>
              <a:sym typeface="Century Gothic"/>
            </a:endParaRPr>
          </a:p>
          <a:p>
            <a:pPr marL="457200" marR="0" lvl="0" indent="-330200" algn="l" rtl="0">
              <a:lnSpc>
                <a:spcPct val="115000"/>
              </a:lnSpc>
              <a:spcBef>
                <a:spcPts val="0"/>
              </a:spcBef>
              <a:spcAft>
                <a:spcPts val="0"/>
              </a:spcAft>
              <a:buClr>
                <a:srgbClr val="000000"/>
              </a:buClr>
              <a:buSzPts val="1600"/>
              <a:buFont typeface="Century Gothic"/>
              <a:buChar char="●"/>
            </a:pPr>
            <a:r>
              <a:rPr lang="en-US" sz="1600" b="1" i="0" u="none" strike="noStrike" cap="none" dirty="0">
                <a:solidFill>
                  <a:srgbClr val="000000"/>
                </a:solidFill>
                <a:latin typeface="Century Gothic"/>
                <a:ea typeface="Century Gothic"/>
                <a:cs typeface="Century Gothic"/>
                <a:sym typeface="Century Gothic"/>
              </a:rPr>
              <a:t>The Project Being Applied For: </a:t>
            </a:r>
            <a:r>
              <a:rPr lang="en-US" sz="1600" b="1" dirty="0">
                <a:latin typeface="Century Gothic"/>
                <a:ea typeface="Century Gothic"/>
                <a:cs typeface="Century Gothic"/>
                <a:sym typeface="Century Gothic"/>
              </a:rPr>
              <a:t>E</a:t>
            </a:r>
            <a:r>
              <a:rPr lang="en-US" sz="1600" b="1" i="0" u="none" strike="noStrike" cap="none" dirty="0" smtClean="0">
                <a:solidFill>
                  <a:srgbClr val="000000"/>
                </a:solidFill>
                <a:latin typeface="Century Gothic"/>
                <a:ea typeface="Century Gothic"/>
                <a:cs typeface="Century Gothic"/>
                <a:sym typeface="Century Gothic"/>
              </a:rPr>
              <a:t>mphasis </a:t>
            </a:r>
            <a:r>
              <a:rPr lang="en-US" sz="1600" b="1" i="0" u="none" strike="noStrike" cap="none" dirty="0">
                <a:solidFill>
                  <a:srgbClr val="000000"/>
                </a:solidFill>
                <a:latin typeface="Century Gothic"/>
                <a:ea typeface="Century Gothic"/>
                <a:cs typeface="Century Gothic"/>
                <a:sym typeface="Century Gothic"/>
              </a:rPr>
              <a:t>on the consultation carried out with those with the lived experience</a:t>
            </a:r>
            <a:endParaRPr sz="1600" b="1" i="0" u="none" strike="noStrike" cap="none" dirty="0">
              <a:solidFill>
                <a:srgbClr val="000000"/>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600"/>
              <a:buFont typeface="Arial"/>
              <a:buNone/>
            </a:pPr>
            <a:endParaRPr sz="1600" b="1" i="0" u="none" strike="noStrike" cap="none" dirty="0">
              <a:solidFill>
                <a:srgbClr val="000000"/>
              </a:solidFill>
              <a:latin typeface="Century Gothic"/>
              <a:ea typeface="Century Gothic"/>
              <a:cs typeface="Century Gothic"/>
              <a:sym typeface="Century Gothic"/>
            </a:endParaRPr>
          </a:p>
          <a:p>
            <a:pPr marL="457200" marR="0" lvl="0" indent="-330200" algn="l" rtl="0">
              <a:lnSpc>
                <a:spcPct val="115000"/>
              </a:lnSpc>
              <a:spcBef>
                <a:spcPts val="0"/>
              </a:spcBef>
              <a:spcAft>
                <a:spcPts val="0"/>
              </a:spcAft>
              <a:buClr>
                <a:schemeClr val="dk1"/>
              </a:buClr>
              <a:buSzPts val="1600"/>
              <a:buFont typeface="Century Gothic"/>
              <a:buChar char="●"/>
            </a:pPr>
            <a:r>
              <a:rPr lang="en-US" sz="1600" b="1" i="0" u="none" strike="noStrike" cap="none" dirty="0">
                <a:solidFill>
                  <a:schemeClr val="dk1"/>
                </a:solidFill>
                <a:latin typeface="Century Gothic"/>
                <a:ea typeface="Century Gothic"/>
                <a:cs typeface="Century Gothic"/>
                <a:sym typeface="Century Gothic"/>
              </a:rPr>
              <a:t>The Impact the Project Will Have</a:t>
            </a:r>
            <a:r>
              <a:rPr lang="en-US" sz="1600" b="1" i="0" u="none" strike="noStrike" cap="none" dirty="0" smtClean="0">
                <a:solidFill>
                  <a:schemeClr val="dk1"/>
                </a:solidFill>
                <a:latin typeface="Century Gothic"/>
                <a:ea typeface="Century Gothic"/>
                <a:cs typeface="Century Gothic"/>
                <a:sym typeface="Century Gothic"/>
              </a:rPr>
              <a:t>:</a:t>
            </a:r>
          </a:p>
          <a:p>
            <a:pPr marL="457200" marR="0" lvl="0" indent="-330200" algn="l" rtl="0">
              <a:lnSpc>
                <a:spcPct val="115000"/>
              </a:lnSpc>
              <a:spcBef>
                <a:spcPts val="0"/>
              </a:spcBef>
              <a:spcAft>
                <a:spcPts val="0"/>
              </a:spcAft>
              <a:buClr>
                <a:schemeClr val="dk1"/>
              </a:buClr>
              <a:buSzPts val="1600"/>
              <a:buFont typeface="Century Gothic"/>
              <a:buChar char="●"/>
            </a:pPr>
            <a:endParaRPr sz="1600" b="1" i="0" u="none" strike="noStrike" cap="none" dirty="0">
              <a:solidFill>
                <a:srgbClr val="000000"/>
              </a:solidFill>
              <a:latin typeface="Century Gothic"/>
              <a:ea typeface="Century Gothic"/>
              <a:cs typeface="Century Gothic"/>
              <a:sym typeface="Century Gothic"/>
            </a:endParaRPr>
          </a:p>
          <a:p>
            <a:pPr marL="457200" marR="0" lvl="0" indent="-330200" algn="l" rtl="0">
              <a:lnSpc>
                <a:spcPct val="115000"/>
              </a:lnSpc>
              <a:spcBef>
                <a:spcPts val="0"/>
              </a:spcBef>
              <a:spcAft>
                <a:spcPts val="0"/>
              </a:spcAft>
              <a:buClr>
                <a:srgbClr val="000000"/>
              </a:buClr>
              <a:buSzPts val="1600"/>
              <a:buFont typeface="Century Gothic"/>
              <a:buChar char="●"/>
            </a:pPr>
            <a:r>
              <a:rPr lang="en-US" sz="1600" b="1" i="0" u="none" strike="noStrike" cap="none" dirty="0">
                <a:solidFill>
                  <a:srgbClr val="000000"/>
                </a:solidFill>
                <a:latin typeface="Century Gothic"/>
                <a:ea typeface="Century Gothic"/>
                <a:cs typeface="Century Gothic"/>
                <a:sym typeface="Century Gothic"/>
              </a:rPr>
              <a:t>Project Budget and Consent</a:t>
            </a:r>
            <a:endParaRPr sz="1600" b="1" i="0" u="none" strike="noStrike" cap="none" dirty="0">
              <a:solidFill>
                <a:srgbClr val="000000"/>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600"/>
              <a:buFont typeface="Arial"/>
              <a:buNone/>
            </a:pPr>
            <a:endParaRPr sz="1600" b="1" i="0" u="none" strike="noStrike" cap="none" dirty="0">
              <a:solidFill>
                <a:srgbClr val="000000"/>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600"/>
              <a:buFont typeface="Arial"/>
              <a:buNone/>
            </a:pPr>
            <a:endParaRPr sz="1600" b="1" i="0" u="none" strike="noStrike" cap="none" dirty="0">
              <a:solidFill>
                <a:schemeClr val="dk1"/>
              </a:solidFill>
              <a:latin typeface="Century Gothic"/>
              <a:ea typeface="Century Gothic"/>
              <a:cs typeface="Century Gothic"/>
              <a:sym typeface="Century Gothic"/>
            </a:endParaRPr>
          </a:p>
        </p:txBody>
      </p:sp>
      <p:pic>
        <p:nvPicPr>
          <p:cNvPr id="174" name="Google Shape;174;p28"/>
          <p:cNvPicPr preferRelativeResize="0"/>
          <p:nvPr/>
        </p:nvPicPr>
        <p:blipFill rotWithShape="1">
          <a:blip r:embed="rId3">
            <a:alphaModFix/>
          </a:blip>
          <a:srcRect/>
          <a:stretch/>
        </p:blipFill>
        <p:spPr>
          <a:xfrm>
            <a:off x="352850" y="365125"/>
            <a:ext cx="2387650" cy="13255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9"/>
          <p:cNvSpPr txBox="1">
            <a:spLocks noGrp="1"/>
          </p:cNvSpPr>
          <p:nvPr>
            <p:ph type="title"/>
          </p:nvPr>
        </p:nvSpPr>
        <p:spPr>
          <a:xfrm>
            <a:off x="337927" y="365125"/>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180" name="Google Shape;180;p29"/>
          <p:cNvSpPr txBox="1"/>
          <p:nvPr/>
        </p:nvSpPr>
        <p:spPr>
          <a:xfrm>
            <a:off x="352850" y="2074588"/>
            <a:ext cx="8438400" cy="34179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US" sz="1800" b="1" i="0" u="none" strike="noStrike" cap="none" dirty="0">
                <a:solidFill>
                  <a:srgbClr val="000000"/>
                </a:solidFill>
                <a:latin typeface="Century Gothic"/>
                <a:ea typeface="Century Gothic"/>
                <a:cs typeface="Century Gothic"/>
                <a:sym typeface="Century Gothic"/>
              </a:rPr>
              <a:t>   Guidance -Section 2 The Project (questions are the same for each programme area)</a:t>
            </a:r>
            <a:endParaRPr sz="1800" b="1" i="0" u="none" strike="noStrike" cap="none" dirty="0">
              <a:solidFill>
                <a:srgbClr val="000000"/>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800"/>
              <a:buFont typeface="Arial"/>
              <a:buNone/>
            </a:pPr>
            <a:endParaRPr sz="1800" b="1" i="0" u="none" strike="noStrike" cap="none" dirty="0">
              <a:solidFill>
                <a:srgbClr val="000000"/>
              </a:solidFill>
              <a:latin typeface="Century Gothic"/>
              <a:ea typeface="Century Gothic"/>
              <a:cs typeface="Century Gothic"/>
              <a:sym typeface="Century Gothic"/>
            </a:endParaRPr>
          </a:p>
          <a:p>
            <a:pPr marL="457200" marR="0" lvl="0" indent="-342900" algn="l" rtl="0">
              <a:lnSpc>
                <a:spcPct val="115000"/>
              </a:lnSpc>
              <a:spcBef>
                <a:spcPts val="0"/>
              </a:spcBef>
              <a:spcAft>
                <a:spcPts val="0"/>
              </a:spcAft>
              <a:buClr>
                <a:schemeClr val="dk1"/>
              </a:buClr>
              <a:buSzPts val="1800"/>
              <a:buFont typeface="Century Gothic"/>
              <a:buChar char="●"/>
            </a:pPr>
            <a:r>
              <a:rPr lang="en-US" sz="1800" b="1" i="0" u="none" strike="noStrike" cap="none" dirty="0">
                <a:solidFill>
                  <a:schemeClr val="dk1"/>
                </a:solidFill>
                <a:latin typeface="Century Gothic"/>
                <a:ea typeface="Century Gothic"/>
                <a:cs typeface="Century Gothic"/>
                <a:sym typeface="Century Gothic"/>
              </a:rPr>
              <a:t>   Name of Project</a:t>
            </a:r>
            <a:endParaRPr sz="1800" b="1" i="0" u="none" strike="noStrike" cap="none" dirty="0">
              <a:solidFill>
                <a:srgbClr val="000000"/>
              </a:solidFill>
              <a:latin typeface="Century Gothic"/>
              <a:ea typeface="Century Gothic"/>
              <a:cs typeface="Century Gothic"/>
              <a:sym typeface="Century Gothic"/>
            </a:endParaRPr>
          </a:p>
          <a:p>
            <a:pPr marL="457200" marR="0" lvl="0" indent="-342900" algn="l" rtl="0">
              <a:lnSpc>
                <a:spcPct val="115000"/>
              </a:lnSpc>
              <a:spcBef>
                <a:spcPts val="0"/>
              </a:spcBef>
              <a:spcAft>
                <a:spcPts val="0"/>
              </a:spcAft>
              <a:buClr>
                <a:srgbClr val="000000"/>
              </a:buClr>
              <a:buSzPts val="1800"/>
              <a:buFont typeface="Century Gothic"/>
              <a:buChar char="●"/>
            </a:pPr>
            <a:r>
              <a:rPr lang="en-US" sz="1800" b="1" i="0" u="none" strike="noStrike" cap="none" dirty="0">
                <a:solidFill>
                  <a:srgbClr val="000000"/>
                </a:solidFill>
                <a:latin typeface="Century Gothic"/>
                <a:ea typeface="Century Gothic"/>
                <a:cs typeface="Century Gothic"/>
                <a:sym typeface="Century Gothic"/>
              </a:rPr>
              <a:t>   Date of Project Commencement - Date of Project Completion</a:t>
            </a:r>
            <a:endParaRPr sz="1800" b="1" i="0" u="none" strike="noStrike" cap="none" dirty="0">
              <a:solidFill>
                <a:srgbClr val="000000"/>
              </a:solidFill>
              <a:latin typeface="Century Gothic"/>
              <a:ea typeface="Century Gothic"/>
              <a:cs typeface="Century Gothic"/>
              <a:sym typeface="Century Gothic"/>
            </a:endParaRPr>
          </a:p>
          <a:p>
            <a:pPr marL="457200" marR="0" lvl="0" indent="-342900" algn="l" rtl="0">
              <a:lnSpc>
                <a:spcPct val="115000"/>
              </a:lnSpc>
              <a:spcBef>
                <a:spcPts val="0"/>
              </a:spcBef>
              <a:spcAft>
                <a:spcPts val="0"/>
              </a:spcAft>
              <a:buClr>
                <a:schemeClr val="dk1"/>
              </a:buClr>
              <a:buSzPts val="1800"/>
              <a:buFont typeface="Century Gothic"/>
              <a:buChar char="●"/>
            </a:pPr>
            <a:r>
              <a:rPr lang="en-US" sz="1800" b="1" i="0" u="none" strike="noStrike" cap="none" dirty="0">
                <a:solidFill>
                  <a:schemeClr val="dk1"/>
                </a:solidFill>
                <a:latin typeface="Century Gothic"/>
                <a:ea typeface="Century Gothic"/>
                <a:cs typeface="Century Gothic"/>
                <a:sym typeface="Century Gothic"/>
              </a:rPr>
              <a:t>   Area of Benefit </a:t>
            </a:r>
            <a:endParaRPr sz="1800" b="1" i="0" u="none" strike="noStrike" cap="none" dirty="0">
              <a:solidFill>
                <a:srgbClr val="000000"/>
              </a:solidFill>
              <a:latin typeface="Century Gothic"/>
              <a:ea typeface="Century Gothic"/>
              <a:cs typeface="Century Gothic"/>
              <a:sym typeface="Century Gothic"/>
            </a:endParaRPr>
          </a:p>
          <a:p>
            <a:pPr marL="457200" marR="0" lvl="0" indent="-342900" algn="l" rtl="0">
              <a:lnSpc>
                <a:spcPct val="115000"/>
              </a:lnSpc>
              <a:spcBef>
                <a:spcPts val="0"/>
              </a:spcBef>
              <a:spcAft>
                <a:spcPts val="0"/>
              </a:spcAft>
              <a:buClr>
                <a:srgbClr val="000000"/>
              </a:buClr>
              <a:buSzPts val="1800"/>
              <a:buFont typeface="Century Gothic"/>
              <a:buChar char="●"/>
            </a:pPr>
            <a:r>
              <a:rPr lang="en-US" sz="1800" b="1" i="0" u="none" strike="noStrike" cap="none" dirty="0">
                <a:solidFill>
                  <a:srgbClr val="000000"/>
                </a:solidFill>
                <a:latin typeface="Century Gothic"/>
                <a:ea typeface="Century Gothic"/>
                <a:cs typeface="Century Gothic"/>
                <a:sym typeface="Century Gothic"/>
              </a:rPr>
              <a:t>   Local Council Area - This is drop-down menu  </a:t>
            </a:r>
            <a:endParaRPr sz="1800" b="1" i="0" u="none" strike="noStrike" cap="none" dirty="0">
              <a:solidFill>
                <a:srgbClr val="000000"/>
              </a:solidFill>
              <a:latin typeface="Century Gothic"/>
              <a:ea typeface="Century Gothic"/>
              <a:cs typeface="Century Gothic"/>
              <a:sym typeface="Century Gothic"/>
            </a:endParaRPr>
          </a:p>
          <a:p>
            <a:pPr marL="457200" lvl="0" indent="-342900">
              <a:lnSpc>
                <a:spcPct val="115000"/>
              </a:lnSpc>
              <a:buClr>
                <a:schemeClr val="dk1"/>
              </a:buClr>
              <a:buSzPts val="1800"/>
              <a:buFont typeface="Century Gothic"/>
              <a:buChar char="●"/>
            </a:pPr>
            <a:r>
              <a:rPr lang="en-US" sz="1800" b="1" i="0" u="none" strike="noStrike" cap="none" dirty="0">
                <a:solidFill>
                  <a:schemeClr val="dk1"/>
                </a:solidFill>
                <a:latin typeface="Century Gothic"/>
                <a:ea typeface="Century Gothic"/>
                <a:cs typeface="Century Gothic"/>
                <a:sym typeface="Century Gothic"/>
              </a:rPr>
              <a:t>   </a:t>
            </a:r>
            <a:r>
              <a:rPr lang="en-GB" sz="1800" b="1" dirty="0">
                <a:solidFill>
                  <a:schemeClr val="dk1"/>
                </a:solidFill>
                <a:latin typeface="Century Gothic"/>
                <a:ea typeface="Century Gothic"/>
                <a:cs typeface="Century Gothic"/>
                <a:sym typeface="Century Gothic"/>
              </a:rPr>
              <a:t>Please describe the project for which you are seeking Comic Relief </a:t>
            </a:r>
            <a:r>
              <a:rPr lang="en-GB" sz="1800" b="1" dirty="0" smtClean="0">
                <a:solidFill>
                  <a:schemeClr val="dk1"/>
                </a:solidFill>
                <a:latin typeface="Century Gothic"/>
                <a:ea typeface="Century Gothic"/>
                <a:cs typeface="Century Gothic"/>
                <a:sym typeface="Century Gothic"/>
              </a:rPr>
              <a:t>                         	grant </a:t>
            </a:r>
            <a:r>
              <a:rPr lang="en-GB" sz="1800" b="1" dirty="0">
                <a:solidFill>
                  <a:schemeClr val="dk1"/>
                </a:solidFill>
                <a:latin typeface="Century Gothic"/>
                <a:ea typeface="Century Gothic"/>
                <a:cs typeface="Century Gothic"/>
                <a:sym typeface="Century Gothic"/>
              </a:rPr>
              <a:t>support. Please be as brief and concise as possible </a:t>
            </a:r>
            <a:r>
              <a:rPr lang="en-GB" sz="1800" b="1" dirty="0" smtClean="0">
                <a:solidFill>
                  <a:schemeClr val="dk1"/>
                </a:solidFill>
                <a:latin typeface="Century Gothic"/>
                <a:ea typeface="Century Gothic"/>
                <a:cs typeface="Century Gothic"/>
                <a:sym typeface="Century Gothic"/>
              </a:rPr>
              <a:t>	(</a:t>
            </a:r>
            <a:r>
              <a:rPr lang="en-GB" sz="1800" b="1" dirty="0">
                <a:solidFill>
                  <a:schemeClr val="dk1"/>
                </a:solidFill>
                <a:latin typeface="Century Gothic"/>
                <a:ea typeface="Century Gothic"/>
                <a:cs typeface="Century Gothic"/>
                <a:sym typeface="Century Gothic"/>
              </a:rPr>
              <a:t>maximum 300 words)</a:t>
            </a:r>
          </a:p>
          <a:p>
            <a:pPr marL="457200" marR="0" lvl="0" indent="-342900" algn="l" rtl="0">
              <a:lnSpc>
                <a:spcPct val="115000"/>
              </a:lnSpc>
              <a:spcBef>
                <a:spcPts val="0"/>
              </a:spcBef>
              <a:spcAft>
                <a:spcPts val="0"/>
              </a:spcAft>
              <a:buClr>
                <a:schemeClr val="dk1"/>
              </a:buClr>
              <a:buSzPts val="1800"/>
              <a:buFont typeface="Century Gothic"/>
              <a:buChar char="●"/>
            </a:pPr>
            <a:endParaRPr sz="1500" b="1" i="0" u="none" strike="noStrike" cap="none" dirty="0">
              <a:solidFill>
                <a:srgbClr val="FF0000"/>
              </a:solidFill>
              <a:latin typeface="Fira Sans"/>
              <a:ea typeface="Fira Sans"/>
              <a:cs typeface="Fira Sans"/>
              <a:sym typeface="Fira Sans"/>
            </a:endParaRPr>
          </a:p>
        </p:txBody>
      </p:sp>
      <p:pic>
        <p:nvPicPr>
          <p:cNvPr id="181" name="Google Shape;181;p29"/>
          <p:cNvPicPr preferRelativeResize="0"/>
          <p:nvPr/>
        </p:nvPicPr>
        <p:blipFill rotWithShape="1">
          <a:blip r:embed="rId3">
            <a:alphaModFix/>
          </a:blip>
          <a:srcRect/>
          <a:stretch/>
        </p:blipFill>
        <p:spPr>
          <a:xfrm>
            <a:off x="352850" y="365125"/>
            <a:ext cx="2387650" cy="1325575"/>
          </a:xfrm>
          <a:prstGeom prst="rect">
            <a:avLst/>
          </a:prstGeom>
          <a:noFill/>
          <a:ln>
            <a:noFill/>
          </a:ln>
        </p:spPr>
      </p:pic>
    </p:spTree>
    <p:extLst>
      <p:ext uri="{BB962C8B-B14F-4D97-AF65-F5344CB8AC3E}">
        <p14:creationId xmlns:p14="http://schemas.microsoft.com/office/powerpoint/2010/main" val="3187796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0"/>
          <p:cNvSpPr txBox="1">
            <a:spLocks noGrp="1"/>
          </p:cNvSpPr>
          <p:nvPr>
            <p:ph type="title"/>
          </p:nvPr>
        </p:nvSpPr>
        <p:spPr>
          <a:xfrm>
            <a:off x="337927" y="365125"/>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187" name="Google Shape;187;p30"/>
          <p:cNvSpPr txBox="1"/>
          <p:nvPr/>
        </p:nvSpPr>
        <p:spPr>
          <a:xfrm>
            <a:off x="352850" y="1850825"/>
            <a:ext cx="8438400" cy="4924500"/>
          </a:xfrm>
          <a:prstGeom prst="rect">
            <a:avLst/>
          </a:prstGeom>
          <a:noFill/>
          <a:ln>
            <a:noFill/>
          </a:ln>
        </p:spPr>
        <p:txBody>
          <a:bodyPr spcFirstLastPara="1" wrap="square" lIns="91425" tIns="45700" rIns="91425" bIns="45700" anchor="t" anchorCtr="0">
            <a:noAutofit/>
          </a:bodyPr>
          <a:lstStyle/>
          <a:p>
            <a:pPr marL="457200" lvl="0" indent="-342900">
              <a:lnSpc>
                <a:spcPct val="115000"/>
              </a:lnSpc>
              <a:buClr>
                <a:srgbClr val="10069F"/>
              </a:buClr>
              <a:buSzPts val="1800"/>
              <a:buFont typeface="Century Gothic"/>
              <a:buChar char="●"/>
            </a:pPr>
            <a:r>
              <a:rPr lang="en-GB" b="1" dirty="0">
                <a:latin typeface="Century Gothic"/>
                <a:ea typeface="Century Gothic"/>
                <a:cs typeface="Century Gothic"/>
                <a:sym typeface="Century Gothic"/>
              </a:rPr>
              <a:t>Please explain how those with the lived experience have been involved in the design of this project. Please be as brief and concise as possible (maximum 300 words)</a:t>
            </a:r>
          </a:p>
          <a:p>
            <a:pPr marL="457200" lvl="0" indent="-342900">
              <a:lnSpc>
                <a:spcPct val="115000"/>
              </a:lnSpc>
              <a:buClr>
                <a:srgbClr val="10069F"/>
              </a:buClr>
              <a:buSzPts val="1800"/>
              <a:buFont typeface="Century Gothic"/>
              <a:buChar char="●"/>
            </a:pPr>
            <a:r>
              <a:rPr lang="en-GB" b="1" dirty="0">
                <a:latin typeface="Century Gothic"/>
                <a:ea typeface="Century Gothic"/>
                <a:cs typeface="Century Gothic"/>
                <a:sym typeface="Century Gothic"/>
              </a:rPr>
              <a:t>When were they consulted?</a:t>
            </a:r>
          </a:p>
          <a:p>
            <a:pPr marL="457200" lvl="0" indent="-342900">
              <a:lnSpc>
                <a:spcPct val="115000"/>
              </a:lnSpc>
              <a:buClr>
                <a:srgbClr val="10069F"/>
              </a:buClr>
              <a:buSzPts val="1800"/>
              <a:buFont typeface="Century Gothic"/>
              <a:buChar char="●"/>
            </a:pPr>
            <a:r>
              <a:rPr lang="en-GB" b="1" dirty="0">
                <a:latin typeface="Century Gothic"/>
                <a:ea typeface="Century Gothic"/>
                <a:cs typeface="Century Gothic"/>
                <a:sym typeface="Century Gothic"/>
              </a:rPr>
              <a:t>Where were the consulted?</a:t>
            </a:r>
          </a:p>
          <a:p>
            <a:pPr marL="457200" lvl="0" indent="-342900">
              <a:lnSpc>
                <a:spcPct val="115000"/>
              </a:lnSpc>
              <a:buClr>
                <a:srgbClr val="10069F"/>
              </a:buClr>
              <a:buSzPts val="1800"/>
              <a:buFont typeface="Century Gothic"/>
              <a:buChar char="●"/>
            </a:pPr>
            <a:r>
              <a:rPr lang="en-GB" b="1" dirty="0">
                <a:latin typeface="Century Gothic"/>
                <a:ea typeface="Century Gothic"/>
                <a:cs typeface="Century Gothic"/>
                <a:sym typeface="Century Gothic"/>
              </a:rPr>
              <a:t>How were they consulted?</a:t>
            </a:r>
          </a:p>
          <a:p>
            <a:pPr marL="457200" lvl="0" indent="-342900">
              <a:lnSpc>
                <a:spcPct val="115000"/>
              </a:lnSpc>
              <a:buClr>
                <a:srgbClr val="10069F"/>
              </a:buClr>
              <a:buSzPts val="1800"/>
              <a:buFont typeface="Century Gothic"/>
              <a:buChar char="●"/>
            </a:pPr>
            <a:r>
              <a:rPr lang="en-GB" b="1" dirty="0">
                <a:latin typeface="Century Gothic"/>
                <a:ea typeface="Century Gothic"/>
                <a:cs typeface="Century Gothic"/>
                <a:sym typeface="Century Gothic"/>
              </a:rPr>
              <a:t>What did they tell you would make a difference?</a:t>
            </a:r>
          </a:p>
          <a:p>
            <a:pPr marL="457200" lvl="0" indent="-342900">
              <a:lnSpc>
                <a:spcPct val="115000"/>
              </a:lnSpc>
              <a:buClr>
                <a:srgbClr val="10069F"/>
              </a:buClr>
              <a:buSzPts val="1800"/>
              <a:buFont typeface="Century Gothic"/>
              <a:buChar char="●"/>
            </a:pPr>
            <a:endParaRPr lang="en-GB" b="1" dirty="0">
              <a:solidFill>
                <a:srgbClr val="10069F"/>
              </a:solidFill>
              <a:latin typeface="Century Gothic"/>
              <a:ea typeface="Century Gothic"/>
              <a:cs typeface="Century Gothic"/>
              <a:sym typeface="Century Gothic"/>
            </a:endParaRPr>
          </a:p>
          <a:p>
            <a:pPr marL="457200" lvl="0" indent="-342900">
              <a:lnSpc>
                <a:spcPct val="115000"/>
              </a:lnSpc>
              <a:buClr>
                <a:srgbClr val="10069F"/>
              </a:buClr>
              <a:buSzPts val="1800"/>
              <a:buFont typeface="Century Gothic"/>
              <a:buChar char="●"/>
            </a:pPr>
            <a:r>
              <a:rPr lang="en-GB" b="1" dirty="0">
                <a:solidFill>
                  <a:schemeClr val="tx1">
                    <a:lumMod val="75000"/>
                  </a:schemeClr>
                </a:solidFill>
                <a:latin typeface="Century Gothic"/>
                <a:ea typeface="Century Gothic"/>
                <a:cs typeface="Century Gothic"/>
                <a:sym typeface="Century Gothic"/>
              </a:rPr>
              <a:t>Please explain how the project being applied for, matches what those with the lived experience told the group would make a difference. Please be as brief and concise as possible (maximum 200 words)</a:t>
            </a:r>
          </a:p>
          <a:p>
            <a:pPr marL="457200" lvl="0" indent="-342900">
              <a:lnSpc>
                <a:spcPct val="115000"/>
              </a:lnSpc>
              <a:buClr>
                <a:srgbClr val="10069F"/>
              </a:buClr>
              <a:buSzPts val="1800"/>
              <a:buFont typeface="Century Gothic"/>
              <a:buChar char="●"/>
            </a:pPr>
            <a:endParaRPr lang="en-GB" b="1" dirty="0">
              <a:solidFill>
                <a:srgbClr val="10069F"/>
              </a:solidFill>
              <a:latin typeface="Century Gothic"/>
              <a:ea typeface="Century Gothic"/>
              <a:cs typeface="Century Gothic"/>
              <a:sym typeface="Century Gothic"/>
            </a:endParaRPr>
          </a:p>
          <a:p>
            <a:pPr marL="457200" lvl="0" indent="-342900">
              <a:lnSpc>
                <a:spcPct val="115000"/>
              </a:lnSpc>
              <a:buClr>
                <a:srgbClr val="10069F"/>
              </a:buClr>
              <a:buSzPts val="1800"/>
              <a:buFont typeface="Century Gothic"/>
              <a:buChar char="●"/>
            </a:pPr>
            <a:r>
              <a:rPr lang="en-GB" b="1" dirty="0">
                <a:latin typeface="Century Gothic"/>
                <a:ea typeface="Century Gothic"/>
                <a:cs typeface="Century Gothic"/>
                <a:sym typeface="Century Gothic"/>
              </a:rPr>
              <a:t>Please explain how your proposed project matches at least one of the main outcomes of the fund as set out in the guidelines. Please be as brief and concise as possible (maximum 150 words)</a:t>
            </a:r>
          </a:p>
          <a:p>
            <a:pPr marL="457200" lvl="0" indent="-342900">
              <a:lnSpc>
                <a:spcPct val="115000"/>
              </a:lnSpc>
              <a:buClr>
                <a:srgbClr val="10069F"/>
              </a:buClr>
              <a:buSzPts val="1800"/>
              <a:buFont typeface="Century Gothic"/>
              <a:buChar char="●"/>
            </a:pPr>
            <a:endParaRPr lang="en-GB" sz="1800" b="1" dirty="0">
              <a:solidFill>
                <a:srgbClr val="10069F"/>
              </a:solidFill>
              <a:latin typeface="Century Gothic"/>
              <a:ea typeface="Century Gothic"/>
              <a:cs typeface="Century Gothic"/>
              <a:sym typeface="Century Gothic"/>
            </a:endParaRPr>
          </a:p>
          <a:p>
            <a:pPr marL="457200" lvl="0" indent="-342900">
              <a:lnSpc>
                <a:spcPct val="115000"/>
              </a:lnSpc>
              <a:buClr>
                <a:srgbClr val="10069F"/>
              </a:buClr>
              <a:buSzPts val="1800"/>
              <a:buFont typeface="Century Gothic"/>
              <a:buChar char="●"/>
            </a:pPr>
            <a:r>
              <a:rPr lang="en-GB" b="1" dirty="0">
                <a:solidFill>
                  <a:srgbClr val="10069F"/>
                </a:solidFill>
                <a:latin typeface="Century Gothic"/>
                <a:ea typeface="Century Gothic"/>
                <a:cs typeface="Century Gothic"/>
                <a:sym typeface="Century Gothic"/>
              </a:rPr>
              <a:t>Please explain how your proposed project matches at least one of the sub-themes of the fund as set out in the guidelines. Please be as brief and concise as possible (maximum 150 words)</a:t>
            </a:r>
          </a:p>
        </p:txBody>
      </p:sp>
      <p:pic>
        <p:nvPicPr>
          <p:cNvPr id="188" name="Google Shape;188;p30"/>
          <p:cNvPicPr preferRelativeResize="0"/>
          <p:nvPr/>
        </p:nvPicPr>
        <p:blipFill rotWithShape="1">
          <a:blip r:embed="rId3">
            <a:alphaModFix/>
          </a:blip>
          <a:srcRect/>
          <a:stretch/>
        </p:blipFill>
        <p:spPr>
          <a:xfrm>
            <a:off x="352850" y="365125"/>
            <a:ext cx="2387650" cy="1325575"/>
          </a:xfrm>
          <a:prstGeom prst="rect">
            <a:avLst/>
          </a:prstGeom>
          <a:noFill/>
          <a:ln>
            <a:noFill/>
          </a:ln>
        </p:spPr>
      </p:pic>
    </p:spTree>
    <p:extLst>
      <p:ext uri="{BB962C8B-B14F-4D97-AF65-F5344CB8AC3E}">
        <p14:creationId xmlns:p14="http://schemas.microsoft.com/office/powerpoint/2010/main" val="1230685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2"/>
          <p:cNvSpPr txBox="1">
            <a:spLocks noGrp="1"/>
          </p:cNvSpPr>
          <p:nvPr>
            <p:ph type="title"/>
          </p:nvPr>
        </p:nvSpPr>
        <p:spPr>
          <a:xfrm>
            <a:off x="337927" y="365125"/>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201" name="Google Shape;201;p32"/>
          <p:cNvSpPr txBox="1"/>
          <p:nvPr/>
        </p:nvSpPr>
        <p:spPr>
          <a:xfrm>
            <a:off x="352792" y="1932028"/>
            <a:ext cx="8438400" cy="4431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dirty="0">
                <a:solidFill>
                  <a:srgbClr val="000000"/>
                </a:solidFill>
                <a:latin typeface="Century Gothic"/>
                <a:ea typeface="Century Gothic"/>
                <a:cs typeface="Century Gothic"/>
                <a:sym typeface="Century Gothic"/>
              </a:rPr>
              <a:t>Application Form Guidance - Section 3 Impact </a:t>
            </a:r>
            <a:endParaRPr sz="1500" b="1" i="0" u="none" strike="noStrike" cap="none" dirty="0">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500"/>
              <a:buFont typeface="Arial"/>
              <a:buNone/>
            </a:pPr>
            <a:endParaRPr lang="en-GB" sz="1500" b="1" i="0" u="none" strike="noStrike" cap="none" dirty="0" smtClean="0">
              <a:solidFill>
                <a:srgbClr val="000000"/>
              </a:solidFill>
              <a:latin typeface="Century Gothic"/>
              <a:ea typeface="Century Gothic"/>
              <a:cs typeface="Century Gothic"/>
              <a:sym typeface="Century Gothic"/>
            </a:endParaRPr>
          </a:p>
          <a:p>
            <a:pPr lvl="0">
              <a:buSzPts val="1500"/>
            </a:pPr>
            <a:r>
              <a:rPr lang="en-GB" sz="1500" b="1" dirty="0">
                <a:solidFill>
                  <a:srgbClr val="0070C0"/>
                </a:solidFill>
                <a:latin typeface="Century Gothic"/>
                <a:ea typeface="Century Gothic"/>
                <a:cs typeface="Century Gothic"/>
                <a:sym typeface="Century Gothic"/>
              </a:rPr>
              <a:t>Which category best describes the impact your project will have? </a:t>
            </a:r>
            <a:r>
              <a:rPr lang="en-GB" sz="1500" b="1" dirty="0" smtClean="0">
                <a:solidFill>
                  <a:srgbClr val="0070C0"/>
                </a:solidFill>
                <a:latin typeface="Century Gothic"/>
                <a:ea typeface="Century Gothic"/>
                <a:cs typeface="Century Gothic"/>
                <a:sym typeface="Century Gothic"/>
              </a:rPr>
              <a:t>(Drop down menu)</a:t>
            </a:r>
          </a:p>
          <a:p>
            <a:pPr lvl="0">
              <a:buSzPts val="1500"/>
            </a:pPr>
            <a:endParaRPr lang="en-GB" sz="1500" b="1" dirty="0">
              <a:solidFill>
                <a:srgbClr val="0070C0"/>
              </a:solidFill>
              <a:latin typeface="Century Gothic"/>
              <a:ea typeface="Century Gothic"/>
              <a:cs typeface="Century Gothic"/>
              <a:sym typeface="Century Gothic"/>
            </a:endParaRPr>
          </a:p>
          <a:p>
            <a:pPr lvl="0">
              <a:buSzPts val="1500"/>
            </a:pPr>
            <a:r>
              <a:rPr lang="en-GB" sz="1500" b="1" dirty="0">
                <a:latin typeface="Century Gothic"/>
                <a:ea typeface="Century Gothic"/>
                <a:cs typeface="Century Gothic"/>
                <a:sym typeface="Century Gothic"/>
              </a:rPr>
              <a:t>Select the primary outcome for your project or activity </a:t>
            </a:r>
            <a:r>
              <a:rPr lang="en-GB" sz="1500" b="1" dirty="0" smtClean="0">
                <a:latin typeface="Century Gothic"/>
                <a:ea typeface="Century Gothic"/>
                <a:cs typeface="Century Gothic"/>
                <a:sym typeface="Century Gothic"/>
              </a:rPr>
              <a:t>(Drop down menu)</a:t>
            </a:r>
          </a:p>
          <a:p>
            <a:pPr lvl="0">
              <a:buSzPts val="1500"/>
            </a:pPr>
            <a:endParaRPr lang="en-GB" sz="1500" b="1" dirty="0">
              <a:latin typeface="Century Gothic"/>
              <a:ea typeface="Century Gothic"/>
              <a:cs typeface="Century Gothic"/>
              <a:sym typeface="Century Gothic"/>
            </a:endParaRPr>
          </a:p>
          <a:p>
            <a:pPr lvl="0">
              <a:buSzPts val="1500"/>
            </a:pPr>
            <a:r>
              <a:rPr lang="en-GB" sz="1500" b="1" dirty="0">
                <a:solidFill>
                  <a:srgbClr val="0070C0"/>
                </a:solidFill>
                <a:latin typeface="Century Gothic"/>
                <a:ea typeface="Century Gothic"/>
                <a:cs typeface="Century Gothic"/>
                <a:sym typeface="Century Gothic"/>
              </a:rPr>
              <a:t>Select the second outcome for your project or activity </a:t>
            </a:r>
            <a:r>
              <a:rPr lang="en-GB" sz="1500" b="1" dirty="0" smtClean="0">
                <a:solidFill>
                  <a:srgbClr val="0070C0"/>
                </a:solidFill>
                <a:latin typeface="Century Gothic"/>
                <a:ea typeface="Century Gothic"/>
                <a:cs typeface="Century Gothic"/>
                <a:sym typeface="Century Gothic"/>
              </a:rPr>
              <a:t>(Drop down menu)</a:t>
            </a:r>
          </a:p>
          <a:p>
            <a:pPr lvl="0">
              <a:buSzPts val="1500"/>
            </a:pPr>
            <a:endParaRPr lang="en-GB" sz="1500" b="1" dirty="0">
              <a:solidFill>
                <a:srgbClr val="0070C0"/>
              </a:solidFill>
              <a:latin typeface="Century Gothic"/>
              <a:ea typeface="Century Gothic"/>
              <a:cs typeface="Century Gothic"/>
              <a:sym typeface="Century Gothic"/>
            </a:endParaRPr>
          </a:p>
          <a:p>
            <a:pPr lvl="0">
              <a:buSzPts val="1500"/>
            </a:pPr>
            <a:r>
              <a:rPr lang="en-GB" sz="1500" b="1" dirty="0" smtClean="0">
                <a:latin typeface="Century Gothic"/>
                <a:ea typeface="Century Gothic"/>
                <a:cs typeface="Century Gothic"/>
                <a:sym typeface="Century Gothic"/>
              </a:rPr>
              <a:t>Vital Signs (Drop down menu)</a:t>
            </a:r>
          </a:p>
          <a:p>
            <a:pPr lvl="0">
              <a:buSzPts val="1500"/>
            </a:pPr>
            <a:endParaRPr lang="en-GB" sz="1500" b="1" dirty="0">
              <a:solidFill>
                <a:srgbClr val="0070C0"/>
              </a:solidFill>
              <a:latin typeface="Century Gothic"/>
              <a:ea typeface="Century Gothic"/>
              <a:cs typeface="Century Gothic"/>
              <a:sym typeface="Century Gothic"/>
            </a:endParaRPr>
          </a:p>
          <a:p>
            <a:pPr lvl="0">
              <a:buSzPts val="1500"/>
            </a:pPr>
            <a:r>
              <a:rPr lang="en-GB" sz="1500" b="1" dirty="0">
                <a:solidFill>
                  <a:srgbClr val="0070C0"/>
                </a:solidFill>
                <a:latin typeface="Century Gothic"/>
                <a:ea typeface="Century Gothic"/>
                <a:cs typeface="Century Gothic"/>
                <a:sym typeface="Century Gothic"/>
              </a:rPr>
              <a:t>Please explain how those with the lived experience will be involved in the evaluation of the project. Please be as brief and concise as possible (maximum 150 words</a:t>
            </a:r>
            <a:r>
              <a:rPr lang="en-GB" sz="1500" b="1" dirty="0" smtClean="0">
                <a:solidFill>
                  <a:srgbClr val="0070C0"/>
                </a:solidFill>
                <a:latin typeface="Century Gothic"/>
                <a:ea typeface="Century Gothic"/>
                <a:cs typeface="Century Gothic"/>
                <a:sym typeface="Century Gothic"/>
              </a:rPr>
              <a:t>)</a:t>
            </a:r>
          </a:p>
          <a:p>
            <a:pPr lvl="0">
              <a:buSzPts val="1500"/>
            </a:pPr>
            <a:endParaRPr lang="en-GB" sz="1500" b="1" dirty="0">
              <a:latin typeface="Century Gothic"/>
              <a:ea typeface="Century Gothic"/>
              <a:cs typeface="Century Gothic"/>
              <a:sym typeface="Century Gothic"/>
            </a:endParaRPr>
          </a:p>
          <a:p>
            <a:pPr lvl="0">
              <a:buSzPts val="1500"/>
            </a:pPr>
            <a:r>
              <a:rPr lang="en-GB" sz="1500" b="1" dirty="0" smtClean="0">
                <a:latin typeface="Century Gothic"/>
                <a:ea typeface="Century Gothic"/>
                <a:cs typeface="Century Gothic"/>
                <a:sym typeface="Century Gothic"/>
              </a:rPr>
              <a:t>Beneficiaries</a:t>
            </a:r>
          </a:p>
          <a:p>
            <a:pPr lvl="0">
              <a:buSzPts val="1500"/>
            </a:pPr>
            <a:endParaRPr lang="en-GB" sz="1500" b="1" dirty="0">
              <a:solidFill>
                <a:srgbClr val="0070C0"/>
              </a:solidFill>
              <a:latin typeface="Century Gothic"/>
              <a:ea typeface="Century Gothic"/>
              <a:cs typeface="Century Gothic"/>
              <a:sym typeface="Century Gothic"/>
            </a:endParaRPr>
          </a:p>
          <a:p>
            <a:pPr lvl="0">
              <a:buSzPts val="1500"/>
            </a:pPr>
            <a:r>
              <a:rPr lang="en-GB" sz="1500" b="1" dirty="0" smtClean="0">
                <a:solidFill>
                  <a:srgbClr val="0070C0"/>
                </a:solidFill>
                <a:latin typeface="Century Gothic"/>
                <a:ea typeface="Century Gothic"/>
                <a:cs typeface="Century Gothic"/>
                <a:sym typeface="Century Gothic"/>
              </a:rPr>
              <a:t>Ethnicity</a:t>
            </a:r>
          </a:p>
          <a:p>
            <a:pPr lvl="0">
              <a:buSzPts val="1500"/>
            </a:pPr>
            <a:endParaRPr lang="en-GB" sz="1500" b="1" dirty="0">
              <a:latin typeface="Century Gothic"/>
              <a:ea typeface="Century Gothic"/>
              <a:cs typeface="Century Gothic"/>
              <a:sym typeface="Century Gothic"/>
            </a:endParaRPr>
          </a:p>
          <a:p>
            <a:pPr lvl="0">
              <a:buSzPts val="1500"/>
            </a:pPr>
            <a:r>
              <a:rPr lang="en-GB" sz="1500" b="1" dirty="0">
                <a:latin typeface="Century Gothic"/>
                <a:ea typeface="Century Gothic"/>
                <a:cs typeface="Century Gothic"/>
                <a:sym typeface="Century Gothic"/>
              </a:rPr>
              <a:t>Age Groups</a:t>
            </a:r>
          </a:p>
          <a:p>
            <a:pPr marL="0" marR="0" lvl="0" indent="0" algn="l" rtl="0">
              <a:lnSpc>
                <a:spcPct val="100000"/>
              </a:lnSpc>
              <a:spcBef>
                <a:spcPts val="0"/>
              </a:spcBef>
              <a:spcAft>
                <a:spcPts val="0"/>
              </a:spcAft>
              <a:buClr>
                <a:srgbClr val="000000"/>
              </a:buClr>
              <a:buSzPts val="1500"/>
              <a:buFont typeface="Arial"/>
              <a:buNone/>
            </a:pPr>
            <a:endParaRPr sz="1500" b="1" i="0" u="none" strike="noStrike" cap="none" dirty="0">
              <a:solidFill>
                <a:srgbClr val="000000"/>
              </a:solidFill>
              <a:latin typeface="Century Gothic"/>
              <a:ea typeface="Century Gothic"/>
              <a:cs typeface="Century Gothic"/>
              <a:sym typeface="Century Gothic"/>
            </a:endParaRPr>
          </a:p>
        </p:txBody>
      </p:sp>
      <p:pic>
        <p:nvPicPr>
          <p:cNvPr id="202" name="Google Shape;202;p32"/>
          <p:cNvPicPr preferRelativeResize="0"/>
          <p:nvPr/>
        </p:nvPicPr>
        <p:blipFill rotWithShape="1">
          <a:blip r:embed="rId3">
            <a:alphaModFix/>
          </a:blip>
          <a:srcRect/>
          <a:stretch/>
        </p:blipFill>
        <p:spPr>
          <a:xfrm>
            <a:off x="352850" y="365125"/>
            <a:ext cx="2387650" cy="1325575"/>
          </a:xfrm>
          <a:prstGeom prst="rect">
            <a:avLst/>
          </a:prstGeom>
          <a:noFill/>
          <a:ln>
            <a:noFill/>
          </a:ln>
        </p:spPr>
      </p:pic>
    </p:spTree>
    <p:extLst>
      <p:ext uri="{BB962C8B-B14F-4D97-AF65-F5344CB8AC3E}">
        <p14:creationId xmlns:p14="http://schemas.microsoft.com/office/powerpoint/2010/main" val="1446118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3"/>
          <p:cNvSpPr txBox="1">
            <a:spLocks noGrp="1"/>
          </p:cNvSpPr>
          <p:nvPr>
            <p:ph type="title"/>
          </p:nvPr>
        </p:nvSpPr>
        <p:spPr>
          <a:xfrm>
            <a:off x="337927" y="365125"/>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208" name="Google Shape;208;p33"/>
          <p:cNvSpPr txBox="1"/>
          <p:nvPr/>
        </p:nvSpPr>
        <p:spPr>
          <a:xfrm>
            <a:off x="352842" y="2113803"/>
            <a:ext cx="8438400" cy="4431900"/>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Clr>
                <a:srgbClr val="000000"/>
              </a:buClr>
              <a:buSzPts val="1800"/>
              <a:buFont typeface="Arial"/>
              <a:buNone/>
            </a:pPr>
            <a:r>
              <a:rPr lang="en-US" sz="1800" b="1" i="0" u="none" strike="noStrike" cap="none">
                <a:solidFill>
                  <a:srgbClr val="000000"/>
                </a:solidFill>
                <a:latin typeface="Fira Sans"/>
                <a:ea typeface="Fira Sans"/>
                <a:cs typeface="Fira Sans"/>
                <a:sym typeface="Fira Sans"/>
              </a:rPr>
              <a:t>    </a:t>
            </a:r>
            <a:r>
              <a:rPr lang="en-US" sz="1800" b="1" i="0" u="none" strike="noStrike" cap="none">
                <a:solidFill>
                  <a:srgbClr val="000000"/>
                </a:solidFill>
                <a:latin typeface="Century Gothic"/>
                <a:ea typeface="Century Gothic"/>
                <a:cs typeface="Century Gothic"/>
                <a:sym typeface="Century Gothic"/>
              </a:rPr>
              <a:t>How to Apply?</a:t>
            </a:r>
            <a:endParaRPr sz="1800" b="1" i="0" u="none" strike="noStrike" cap="none">
              <a:solidFill>
                <a:srgbClr val="000000"/>
              </a:solidFill>
              <a:latin typeface="Century Gothic"/>
              <a:ea typeface="Century Gothic"/>
              <a:cs typeface="Century Gothic"/>
              <a:sym typeface="Century Gothic"/>
            </a:endParaRPr>
          </a:p>
          <a:p>
            <a:pPr marL="0" marR="0" lvl="0" indent="0" algn="l" rtl="0">
              <a:lnSpc>
                <a:spcPct val="200000"/>
              </a:lnSpc>
              <a:spcBef>
                <a:spcPts val="0"/>
              </a:spcBef>
              <a:spcAft>
                <a:spcPts val="0"/>
              </a:spcAft>
              <a:buClr>
                <a:srgbClr val="000000"/>
              </a:buClr>
              <a:buSzPts val="1800"/>
              <a:buFont typeface="Arial"/>
              <a:buNone/>
            </a:pPr>
            <a:r>
              <a:rPr lang="en-US" sz="1800" b="1" i="0" u="none" strike="noStrike" cap="none">
                <a:solidFill>
                  <a:srgbClr val="000000"/>
                </a:solidFill>
                <a:latin typeface="Century Gothic"/>
                <a:ea typeface="Century Gothic"/>
                <a:cs typeface="Century Gothic"/>
                <a:sym typeface="Century Gothic"/>
              </a:rPr>
              <a:t>   </a:t>
            </a:r>
            <a:r>
              <a:rPr lang="en-US" sz="1800" b="1" i="0" u="none" strike="noStrike" cap="none">
                <a:solidFill>
                  <a:schemeClr val="dk1"/>
                </a:solidFill>
                <a:latin typeface="Century Gothic"/>
                <a:ea typeface="Century Gothic"/>
                <a:cs typeface="Century Gothic"/>
                <a:sym typeface="Century Gothic"/>
              </a:rPr>
              <a:t>Via Community Foundation Website: </a:t>
            </a:r>
            <a:r>
              <a:rPr lang="en-US" sz="1800" b="1" i="0" u="sng" strike="noStrike" cap="none">
                <a:solidFill>
                  <a:schemeClr val="dk1"/>
                </a:solidFill>
                <a:latin typeface="Century Gothic"/>
                <a:ea typeface="Century Gothic"/>
                <a:cs typeface="Century Gothic"/>
                <a:sym typeface="Century Gothic"/>
                <a:hlinkClick r:id="rId3"/>
              </a:rPr>
              <a:t>www.communityfoundationni.org</a:t>
            </a:r>
            <a:endParaRPr sz="1800" b="1"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a:solidFill>
                  <a:srgbClr val="000000"/>
                </a:solidFill>
                <a:latin typeface="Century Gothic"/>
                <a:ea typeface="Century Gothic"/>
                <a:cs typeface="Century Gothic"/>
                <a:sym typeface="Century Gothic"/>
              </a:rPr>
              <a:t> </a:t>
            </a:r>
            <a:r>
              <a:rPr lang="en-US" sz="1800" b="1" i="0" u="none" strike="noStrike" cap="none">
                <a:solidFill>
                  <a:schemeClr val="dk1"/>
                </a:solidFill>
                <a:latin typeface="Century Gothic"/>
                <a:ea typeface="Century Gothic"/>
                <a:cs typeface="Century Gothic"/>
                <a:sym typeface="Century Gothic"/>
              </a:rPr>
              <a:t> </a:t>
            </a:r>
            <a:r>
              <a:rPr lang="en-US" sz="1800" b="1" i="0" u="none" strike="noStrike" cap="none">
                <a:solidFill>
                  <a:srgbClr val="000000"/>
                </a:solidFill>
                <a:latin typeface="Century Gothic"/>
                <a:ea typeface="Century Gothic"/>
                <a:cs typeface="Century Gothic"/>
                <a:sym typeface="Century Gothic"/>
              </a:rPr>
              <a:t> Grant Must Be Spent within 18 months from date of Grant Aid Agreement</a:t>
            </a:r>
            <a:endParaRPr sz="1800" b="1" i="0" u="none" strike="noStrike" cap="none">
              <a:solidFill>
                <a:srgbClr val="000000"/>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a:solidFill>
                  <a:schemeClr val="dk1"/>
                </a:solidFill>
                <a:latin typeface="Century Gothic"/>
                <a:ea typeface="Century Gothic"/>
                <a:cs typeface="Century Gothic"/>
                <a:sym typeface="Century Gothic"/>
              </a:rPr>
              <a:t>  </a:t>
            </a:r>
            <a:endParaRPr sz="1800" b="1"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a:solidFill>
                  <a:schemeClr val="dk1"/>
                </a:solidFill>
                <a:latin typeface="Century Gothic"/>
                <a:ea typeface="Century Gothic"/>
                <a:cs typeface="Century Gothic"/>
                <a:sym typeface="Century Gothic"/>
              </a:rPr>
              <a:t>   Monitoring Form To Be Returned Within 8 weeks  of Project End and accompanied With Annual Accounts</a:t>
            </a:r>
            <a:endParaRPr sz="1800" b="1"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800"/>
              <a:buFont typeface="Arial"/>
              <a:buNone/>
            </a:pPr>
            <a:endParaRPr sz="1800" b="1"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a:solidFill>
                  <a:schemeClr val="dk1"/>
                </a:solidFill>
                <a:latin typeface="Century Gothic"/>
                <a:ea typeface="Century Gothic"/>
                <a:cs typeface="Century Gothic"/>
                <a:sym typeface="Century Gothic"/>
              </a:rPr>
              <a:t>   </a:t>
            </a:r>
            <a:r>
              <a:rPr lang="en-US" sz="1800" b="1" i="0" u="none" strike="noStrike" cap="none">
                <a:solidFill>
                  <a:srgbClr val="000000"/>
                </a:solidFill>
                <a:latin typeface="Century Gothic"/>
                <a:ea typeface="Century Gothic"/>
                <a:cs typeface="Century Gothic"/>
                <a:sym typeface="Century Gothic"/>
              </a:rPr>
              <a:t>Please note that you can’t have two live grants for the same programme </a:t>
            </a:r>
            <a:endParaRPr sz="1800" b="1" i="0" u="none" strike="noStrike" cap="none">
              <a:solidFill>
                <a:srgbClr val="000000"/>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800"/>
              <a:buFont typeface="Arial"/>
              <a:buNone/>
            </a:pPr>
            <a:endParaRPr sz="1800" b="1"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a:solidFill>
                  <a:schemeClr val="dk1"/>
                </a:solidFill>
                <a:latin typeface="Century Gothic"/>
                <a:ea typeface="Century Gothic"/>
                <a:cs typeface="Century Gothic"/>
                <a:sym typeface="Century Gothic"/>
              </a:rPr>
              <a:t>  </a:t>
            </a:r>
            <a:endParaRPr sz="1800" b="1"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800"/>
              <a:buFont typeface="Arial"/>
              <a:buNone/>
            </a:pPr>
            <a:endParaRPr sz="1800" b="1" i="0" u="none" strike="noStrike" cap="none">
              <a:solidFill>
                <a:schemeClr val="dk1"/>
              </a:solidFill>
              <a:latin typeface="Century Gothic"/>
              <a:ea typeface="Century Gothic"/>
              <a:cs typeface="Century Gothic"/>
              <a:sym typeface="Century Gothic"/>
            </a:endParaRPr>
          </a:p>
        </p:txBody>
      </p:sp>
      <p:pic>
        <p:nvPicPr>
          <p:cNvPr id="209" name="Google Shape;209;p33"/>
          <p:cNvPicPr preferRelativeResize="0"/>
          <p:nvPr/>
        </p:nvPicPr>
        <p:blipFill rotWithShape="1">
          <a:blip r:embed="rId4">
            <a:alphaModFix/>
          </a:blip>
          <a:srcRect/>
          <a:stretch/>
        </p:blipFill>
        <p:spPr>
          <a:xfrm>
            <a:off x="352850" y="365125"/>
            <a:ext cx="2387650" cy="13255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4"/>
          <p:cNvSpPr txBox="1">
            <a:spLocks noGrp="1"/>
          </p:cNvSpPr>
          <p:nvPr>
            <p:ph type="title"/>
          </p:nvPr>
        </p:nvSpPr>
        <p:spPr>
          <a:xfrm>
            <a:off x="337927" y="365125"/>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215" name="Google Shape;215;p34"/>
          <p:cNvSpPr txBox="1"/>
          <p:nvPr/>
        </p:nvSpPr>
        <p:spPr>
          <a:xfrm>
            <a:off x="352792" y="1832853"/>
            <a:ext cx="8438400" cy="4431900"/>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Clr>
                <a:srgbClr val="000000"/>
              </a:buClr>
              <a:buSzPts val="1500"/>
              <a:buFont typeface="Arial"/>
              <a:buNone/>
            </a:pPr>
            <a:r>
              <a:rPr lang="en-US" sz="1500" b="1" i="0" u="none" strike="noStrike" cap="none">
                <a:solidFill>
                  <a:srgbClr val="000000"/>
                </a:solidFill>
                <a:latin typeface="Century Gothic"/>
                <a:ea typeface="Century Gothic"/>
                <a:cs typeface="Century Gothic"/>
                <a:sym typeface="Century Gothic"/>
              </a:rPr>
              <a:t>Eligibility Criteria Check</a:t>
            </a:r>
            <a:endParaRPr sz="1500" b="1" i="0" u="none" strike="noStrike" cap="none">
              <a:solidFill>
                <a:srgbClr val="000000"/>
              </a:solidFill>
              <a:latin typeface="Century Gothic"/>
              <a:ea typeface="Century Gothic"/>
              <a:cs typeface="Century Gothic"/>
              <a:sym typeface="Century Gothic"/>
            </a:endParaRPr>
          </a:p>
          <a:p>
            <a:pPr marL="457200" marR="0" lvl="0" indent="-323850" algn="l" rtl="0">
              <a:lnSpc>
                <a:spcPct val="200000"/>
              </a:lnSpc>
              <a:spcBef>
                <a:spcPts val="0"/>
              </a:spcBef>
              <a:spcAft>
                <a:spcPts val="0"/>
              </a:spcAft>
              <a:buClr>
                <a:schemeClr val="dk1"/>
              </a:buClr>
              <a:buSzPts val="1500"/>
              <a:buFont typeface="Century Gothic"/>
              <a:buChar char="●"/>
            </a:pPr>
            <a:r>
              <a:rPr lang="en-US" sz="1500" b="1" i="0" u="none" strike="noStrike" cap="none">
                <a:solidFill>
                  <a:schemeClr val="dk1"/>
                </a:solidFill>
                <a:latin typeface="Century Gothic"/>
                <a:ea typeface="Century Gothic"/>
                <a:cs typeface="Century Gothic"/>
                <a:sym typeface="Century Gothic"/>
              </a:rPr>
              <a:t>Must Be Constituted Community/Voluntary Organisations (registered charity)</a:t>
            </a:r>
            <a:endParaRPr sz="1500" b="1" i="0" u="none" strike="noStrike" cap="none">
              <a:solidFill>
                <a:schemeClr val="dk1"/>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chemeClr val="dk1"/>
                </a:solidFill>
                <a:latin typeface="Century Gothic"/>
                <a:ea typeface="Century Gothic"/>
                <a:cs typeface="Century Gothic"/>
                <a:sym typeface="Century Gothic"/>
              </a:rPr>
              <a:t>Please note that if any of the group’s objectives includes advancement of religion then group is not eligible for a grant award </a:t>
            </a:r>
            <a:endParaRPr sz="1100" b="0" i="0" u="none" strike="noStrike" cap="none">
              <a:solidFill>
                <a:srgbClr val="222222"/>
              </a:solidFill>
              <a:highlight>
                <a:srgbClr val="FFFFFF"/>
              </a:highlight>
              <a:latin typeface="Arial"/>
              <a:ea typeface="Arial"/>
              <a:cs typeface="Arial"/>
              <a:sym typeface="Arial"/>
            </a:endParaRPr>
          </a:p>
          <a:p>
            <a:pPr marL="0" marR="0" lvl="0" indent="0" algn="l" rtl="0">
              <a:lnSpc>
                <a:spcPct val="200000"/>
              </a:lnSpc>
              <a:spcBef>
                <a:spcPts val="0"/>
              </a:spcBef>
              <a:spcAft>
                <a:spcPts val="0"/>
              </a:spcAft>
              <a:buClr>
                <a:srgbClr val="000000"/>
              </a:buClr>
              <a:buSzPts val="1500"/>
              <a:buFont typeface="Arial"/>
              <a:buNone/>
            </a:pPr>
            <a:endParaRPr sz="1500" b="1" i="0" u="none" strike="noStrike" cap="none">
              <a:solidFill>
                <a:schemeClr val="dk1"/>
              </a:solidFill>
              <a:latin typeface="Century Gothic"/>
              <a:ea typeface="Century Gothic"/>
              <a:cs typeface="Century Gothic"/>
              <a:sym typeface="Century Gothic"/>
            </a:endParaRPr>
          </a:p>
          <a:p>
            <a:pPr marL="457200" marR="0" lvl="0" indent="-323850" algn="l" rtl="0">
              <a:lnSpc>
                <a:spcPct val="200000"/>
              </a:lnSpc>
              <a:spcBef>
                <a:spcPts val="0"/>
              </a:spcBef>
              <a:spcAft>
                <a:spcPts val="0"/>
              </a:spcAft>
              <a:buClr>
                <a:schemeClr val="dk1"/>
              </a:buClr>
              <a:buSzPts val="1500"/>
              <a:buFont typeface="Century Gothic"/>
              <a:buChar char="●"/>
            </a:pPr>
            <a:r>
              <a:rPr lang="en-US" sz="1500" b="1" i="0" u="none" strike="noStrike" cap="none">
                <a:solidFill>
                  <a:srgbClr val="000000"/>
                </a:solidFill>
                <a:latin typeface="Century Gothic"/>
                <a:ea typeface="Century Gothic"/>
                <a:cs typeface="Century Gothic"/>
                <a:sym typeface="Century Gothic"/>
              </a:rPr>
              <a:t>Annual Income less than £250,000</a:t>
            </a:r>
            <a:endParaRPr sz="1500" b="1" i="0" u="none" strike="noStrike" cap="none">
              <a:solidFill>
                <a:srgbClr val="000000"/>
              </a:solidFill>
              <a:latin typeface="Century Gothic"/>
              <a:ea typeface="Century Gothic"/>
              <a:cs typeface="Century Gothic"/>
              <a:sym typeface="Century Gothic"/>
            </a:endParaRPr>
          </a:p>
          <a:p>
            <a:pPr marL="0" marR="0" lvl="0" indent="0" algn="l" rtl="0">
              <a:lnSpc>
                <a:spcPct val="200000"/>
              </a:lnSpc>
              <a:spcBef>
                <a:spcPts val="0"/>
              </a:spcBef>
              <a:spcAft>
                <a:spcPts val="0"/>
              </a:spcAft>
              <a:buClr>
                <a:srgbClr val="000000"/>
              </a:buClr>
              <a:buSzPts val="1500"/>
              <a:buFont typeface="Arial"/>
              <a:buNone/>
            </a:pPr>
            <a:r>
              <a:rPr lang="en-US" sz="1500" b="1" i="0" u="none" strike="noStrike" cap="none">
                <a:solidFill>
                  <a:schemeClr val="dk1"/>
                </a:solidFill>
                <a:latin typeface="Century Gothic"/>
                <a:ea typeface="Century Gothic"/>
                <a:cs typeface="Century Gothic"/>
                <a:sym typeface="Century Gothic"/>
              </a:rPr>
              <a:t>    Application to be accompanied by:</a:t>
            </a:r>
            <a:endParaRPr sz="1500" b="1" i="0" u="none" strike="noStrike" cap="none">
              <a:solidFill>
                <a:schemeClr val="dk1"/>
              </a:solidFill>
              <a:latin typeface="Century Gothic"/>
              <a:ea typeface="Century Gothic"/>
              <a:cs typeface="Century Gothic"/>
              <a:sym typeface="Century Gothic"/>
            </a:endParaRPr>
          </a:p>
          <a:p>
            <a:pPr marL="457200" marR="0" lvl="0" indent="-323850" algn="l" rtl="0">
              <a:lnSpc>
                <a:spcPct val="115000"/>
              </a:lnSpc>
              <a:spcBef>
                <a:spcPts val="0"/>
              </a:spcBef>
              <a:spcAft>
                <a:spcPts val="0"/>
              </a:spcAft>
              <a:buClr>
                <a:srgbClr val="000000"/>
              </a:buClr>
              <a:buSzPts val="1500"/>
              <a:buFont typeface="Century Gothic"/>
              <a:buChar char="●"/>
            </a:pPr>
            <a:r>
              <a:rPr lang="en-US" sz="1500" b="1" i="0" u="none" strike="noStrike" cap="none">
                <a:solidFill>
                  <a:srgbClr val="000000"/>
                </a:solidFill>
                <a:latin typeface="Century Gothic"/>
                <a:ea typeface="Century Gothic"/>
                <a:cs typeface="Century Gothic"/>
                <a:sym typeface="Century Gothic"/>
              </a:rPr>
              <a:t>Governing document</a:t>
            </a:r>
            <a:endParaRPr sz="1500" b="1" i="0" u="none" strike="noStrike" cap="none">
              <a:solidFill>
                <a:srgbClr val="000000"/>
              </a:solidFill>
              <a:latin typeface="Century Gothic"/>
              <a:ea typeface="Century Gothic"/>
              <a:cs typeface="Century Gothic"/>
              <a:sym typeface="Century Gothic"/>
            </a:endParaRPr>
          </a:p>
          <a:p>
            <a:pPr marL="457200" marR="0" lvl="0" indent="-323850" algn="l" rtl="0">
              <a:lnSpc>
                <a:spcPct val="115000"/>
              </a:lnSpc>
              <a:spcBef>
                <a:spcPts val="0"/>
              </a:spcBef>
              <a:spcAft>
                <a:spcPts val="0"/>
              </a:spcAft>
              <a:buClr>
                <a:schemeClr val="dk1"/>
              </a:buClr>
              <a:buSzPts val="1500"/>
              <a:buFont typeface="Century Gothic"/>
              <a:buChar char="●"/>
            </a:pPr>
            <a:r>
              <a:rPr lang="en-US" sz="1500" b="1" i="0" u="none" strike="noStrike" cap="none">
                <a:solidFill>
                  <a:schemeClr val="dk1"/>
                </a:solidFill>
                <a:latin typeface="Century Gothic"/>
                <a:ea typeface="Century Gothic"/>
                <a:cs typeface="Century Gothic"/>
                <a:sym typeface="Century Gothic"/>
              </a:rPr>
              <a:t>Recent annual accounts or income and expenditure</a:t>
            </a:r>
            <a:endParaRPr sz="1500" b="1" i="0" u="none" strike="noStrike" cap="none">
              <a:solidFill>
                <a:schemeClr val="dk1"/>
              </a:solidFill>
              <a:latin typeface="Century Gothic"/>
              <a:ea typeface="Century Gothic"/>
              <a:cs typeface="Century Gothic"/>
              <a:sym typeface="Century Gothic"/>
            </a:endParaRPr>
          </a:p>
          <a:p>
            <a:pPr marL="457200" marR="0" lvl="0" indent="-323850" algn="l" rtl="0">
              <a:lnSpc>
                <a:spcPct val="115000"/>
              </a:lnSpc>
              <a:spcBef>
                <a:spcPts val="0"/>
              </a:spcBef>
              <a:spcAft>
                <a:spcPts val="0"/>
              </a:spcAft>
              <a:buClr>
                <a:srgbClr val="000000"/>
              </a:buClr>
              <a:buSzPts val="1500"/>
              <a:buFont typeface="Century Gothic"/>
              <a:buChar char="●"/>
            </a:pPr>
            <a:r>
              <a:rPr lang="en-US" sz="1500" b="1" i="0" u="none" strike="noStrike" cap="none">
                <a:solidFill>
                  <a:srgbClr val="000000"/>
                </a:solidFill>
                <a:latin typeface="Century Gothic"/>
                <a:ea typeface="Century Gothic"/>
                <a:cs typeface="Century Gothic"/>
                <a:sym typeface="Century Gothic"/>
              </a:rPr>
              <a:t>Child safeguarding policy (if applicable to project)</a:t>
            </a:r>
            <a:endParaRPr sz="1500" b="1" i="0" u="none" strike="noStrike" cap="none">
              <a:solidFill>
                <a:srgbClr val="000000"/>
              </a:solidFill>
              <a:latin typeface="Century Gothic"/>
              <a:ea typeface="Century Gothic"/>
              <a:cs typeface="Century Gothic"/>
              <a:sym typeface="Century Gothic"/>
            </a:endParaRPr>
          </a:p>
          <a:p>
            <a:pPr marL="457200" marR="0" lvl="0" indent="-323850" algn="l" rtl="0">
              <a:lnSpc>
                <a:spcPct val="115000"/>
              </a:lnSpc>
              <a:spcBef>
                <a:spcPts val="0"/>
              </a:spcBef>
              <a:spcAft>
                <a:spcPts val="0"/>
              </a:spcAft>
              <a:buClr>
                <a:schemeClr val="dk1"/>
              </a:buClr>
              <a:buSzPts val="1500"/>
              <a:buFont typeface="Century Gothic"/>
              <a:buChar char="●"/>
            </a:pPr>
            <a:r>
              <a:rPr lang="en-US" sz="1500" b="1" i="0" u="none" strike="noStrike" cap="none">
                <a:solidFill>
                  <a:schemeClr val="dk1"/>
                </a:solidFill>
                <a:latin typeface="Century Gothic"/>
                <a:ea typeface="Century Gothic"/>
                <a:cs typeface="Century Gothic"/>
                <a:sym typeface="Century Gothic"/>
              </a:rPr>
              <a:t>Adults safeguarding policy (if applicable to project)</a:t>
            </a:r>
            <a:endParaRPr sz="1500" b="1" i="0" u="none" strike="noStrike" cap="none">
              <a:solidFill>
                <a:schemeClr val="dk1"/>
              </a:solidFill>
              <a:latin typeface="Century Gothic"/>
              <a:ea typeface="Century Gothic"/>
              <a:cs typeface="Century Gothic"/>
              <a:sym typeface="Century Gothic"/>
            </a:endParaRPr>
          </a:p>
          <a:p>
            <a:pPr marL="457200" marR="0" lvl="0" indent="-323850" algn="l" rtl="0">
              <a:lnSpc>
                <a:spcPct val="115000"/>
              </a:lnSpc>
              <a:spcBef>
                <a:spcPts val="0"/>
              </a:spcBef>
              <a:spcAft>
                <a:spcPts val="0"/>
              </a:spcAft>
              <a:buClr>
                <a:srgbClr val="000000"/>
              </a:buClr>
              <a:buSzPts val="1500"/>
              <a:buFont typeface="Century Gothic"/>
              <a:buChar char="●"/>
            </a:pPr>
            <a:r>
              <a:rPr lang="en-US" sz="1500" b="1" i="0" u="none" strike="noStrike" cap="none">
                <a:solidFill>
                  <a:srgbClr val="000000"/>
                </a:solidFill>
                <a:latin typeface="Century Gothic"/>
                <a:ea typeface="Century Gothic"/>
                <a:cs typeface="Century Gothic"/>
                <a:sym typeface="Century Gothic"/>
              </a:rPr>
              <a:t>Equality policy</a:t>
            </a:r>
            <a:endParaRPr sz="1500" b="1" i="0" u="none" strike="noStrike" cap="none">
              <a:solidFill>
                <a:srgbClr val="000000"/>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Clr>
                <a:srgbClr val="000000"/>
              </a:buClr>
              <a:buSzPts val="1500"/>
              <a:buFont typeface="Arial"/>
              <a:buNone/>
            </a:pPr>
            <a:endParaRPr sz="1500" b="1"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chemeClr val="dk1"/>
                </a:solidFill>
                <a:latin typeface="Century Gothic"/>
                <a:ea typeface="Century Gothic"/>
                <a:cs typeface="Century Gothic"/>
                <a:sym typeface="Century Gothic"/>
              </a:rPr>
              <a:t>If any of the above are missing when application is submitted, application will not proceed to assessment.</a:t>
            </a:r>
            <a:endParaRPr sz="1500" b="1" i="1" u="none" strike="noStrike" cap="none">
              <a:solidFill>
                <a:schemeClr val="dk1"/>
              </a:solidFill>
              <a:highlight>
                <a:schemeClr val="lt1"/>
              </a:highlight>
              <a:latin typeface="Century Gothic"/>
              <a:ea typeface="Century Gothic"/>
              <a:cs typeface="Century Gothic"/>
              <a:sym typeface="Century Gothic"/>
            </a:endParaRPr>
          </a:p>
        </p:txBody>
      </p:sp>
      <p:pic>
        <p:nvPicPr>
          <p:cNvPr id="216" name="Google Shape;216;p34"/>
          <p:cNvPicPr preferRelativeResize="0"/>
          <p:nvPr/>
        </p:nvPicPr>
        <p:blipFill rotWithShape="1">
          <a:blip r:embed="rId3">
            <a:alphaModFix/>
          </a:blip>
          <a:srcRect/>
          <a:stretch/>
        </p:blipFill>
        <p:spPr>
          <a:xfrm>
            <a:off x="352850" y="365125"/>
            <a:ext cx="2387650" cy="13255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5"/>
          <p:cNvSpPr txBox="1">
            <a:spLocks noGrp="1"/>
          </p:cNvSpPr>
          <p:nvPr>
            <p:ph type="title"/>
          </p:nvPr>
        </p:nvSpPr>
        <p:spPr>
          <a:xfrm>
            <a:off x="337927" y="365125"/>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222" name="Google Shape;222;p35"/>
          <p:cNvSpPr txBox="1"/>
          <p:nvPr/>
        </p:nvSpPr>
        <p:spPr>
          <a:xfrm>
            <a:off x="172900" y="1881450"/>
            <a:ext cx="8875200" cy="468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entury Gothic"/>
                <a:ea typeface="Century Gothic"/>
                <a:cs typeface="Century Gothic"/>
                <a:sym typeface="Century Gothic"/>
              </a:rPr>
              <a:t>Safeguarding Policies &amp; Procedures: Things to Consider - </a:t>
            </a:r>
            <a:endParaRPr sz="2000" b="1" i="0" u="none" strike="noStrike" cap="none">
              <a:solidFill>
                <a:srgbClr val="000000"/>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entury Gothic"/>
                <a:ea typeface="Century Gothic"/>
                <a:cs typeface="Century Gothic"/>
                <a:sym typeface="Century Gothic"/>
              </a:rPr>
              <a:t>Recommendations from Comic Relief</a:t>
            </a:r>
            <a:endParaRPr sz="2000" b="1"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Century Gothic"/>
              <a:ea typeface="Century Gothic"/>
              <a:cs typeface="Century Gothic"/>
              <a:sym typeface="Century Gothic"/>
            </a:endParaRPr>
          </a:p>
          <a:p>
            <a:pPr marL="457200" marR="0" lvl="0" indent="-355600" algn="l" rtl="0">
              <a:lnSpc>
                <a:spcPct val="200000"/>
              </a:lnSpc>
              <a:spcBef>
                <a:spcPts val="0"/>
              </a:spcBef>
              <a:spcAft>
                <a:spcPts val="0"/>
              </a:spcAft>
              <a:buClr>
                <a:schemeClr val="dk1"/>
              </a:buClr>
              <a:buSzPts val="2000"/>
              <a:buFont typeface="Century Gothic"/>
              <a:buChar char="●"/>
            </a:pPr>
            <a:r>
              <a:rPr lang="en-US" sz="2000" b="1" i="0" u="none" strike="noStrike" cap="none">
                <a:solidFill>
                  <a:schemeClr val="dk1"/>
                </a:solidFill>
                <a:latin typeface="Century Gothic"/>
                <a:ea typeface="Century Gothic"/>
                <a:cs typeface="Century Gothic"/>
                <a:sym typeface="Century Gothic"/>
              </a:rPr>
              <a:t>Policy: The policy demonstrates a commitment to safeguarding </a:t>
            </a:r>
            <a:endParaRPr sz="2000" b="1" i="0" u="none" strike="noStrike" cap="none">
              <a:solidFill>
                <a:schemeClr val="dk1"/>
              </a:solidFill>
              <a:latin typeface="Century Gothic"/>
              <a:ea typeface="Century Gothic"/>
              <a:cs typeface="Century Gothic"/>
              <a:sym typeface="Century Gothic"/>
            </a:endParaRPr>
          </a:p>
          <a:p>
            <a:pPr marL="457200" marR="0" lvl="0" indent="-228600" algn="l" rtl="0">
              <a:lnSpc>
                <a:spcPct val="100000"/>
              </a:lnSpc>
              <a:spcBef>
                <a:spcPts val="0"/>
              </a:spcBef>
              <a:spcAft>
                <a:spcPts val="0"/>
              </a:spcAft>
              <a:buClr>
                <a:srgbClr val="000000"/>
              </a:buClr>
              <a:buSzPts val="2000"/>
              <a:buFont typeface="Century Gothic"/>
              <a:buNone/>
            </a:pPr>
            <a:endParaRPr sz="2000" b="1" i="0" u="none" strike="noStrike" cap="none">
              <a:solidFill>
                <a:srgbClr val="000000"/>
              </a:solidFill>
              <a:latin typeface="Century Gothic"/>
              <a:ea typeface="Century Gothic"/>
              <a:cs typeface="Century Gothic"/>
              <a:sym typeface="Century Gothic"/>
            </a:endParaRPr>
          </a:p>
          <a:p>
            <a:pPr marL="457200" marR="0" lvl="0" indent="-355600" algn="l" rtl="0">
              <a:lnSpc>
                <a:spcPct val="100000"/>
              </a:lnSpc>
              <a:spcBef>
                <a:spcPts val="0"/>
              </a:spcBef>
              <a:spcAft>
                <a:spcPts val="0"/>
              </a:spcAft>
              <a:buClr>
                <a:srgbClr val="000000"/>
              </a:buClr>
              <a:buSzPts val="2000"/>
              <a:buFont typeface="Century Gothic"/>
              <a:buChar char="●"/>
            </a:pPr>
            <a:r>
              <a:rPr lang="en-US" sz="2000" b="1" i="0" u="none" strike="noStrike" cap="none">
                <a:solidFill>
                  <a:srgbClr val="000000"/>
                </a:solidFill>
                <a:latin typeface="Century Gothic"/>
                <a:ea typeface="Century Gothic"/>
                <a:cs typeface="Century Gothic"/>
                <a:sym typeface="Century Gothic"/>
              </a:rPr>
              <a:t>People: Safeguards are in place to ensure staff &amp; volunteers do not represent a risk to children or vulnerable adults</a:t>
            </a:r>
            <a:endParaRPr sz="2000" b="1"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Century Gothic"/>
              <a:ea typeface="Century Gothic"/>
              <a:cs typeface="Century Gothic"/>
              <a:sym typeface="Century Gothic"/>
            </a:endParaRPr>
          </a:p>
          <a:p>
            <a:pPr marL="457200" marR="0" lvl="0" indent="-355600" algn="l" rtl="0">
              <a:lnSpc>
                <a:spcPct val="100000"/>
              </a:lnSpc>
              <a:spcBef>
                <a:spcPts val="0"/>
              </a:spcBef>
              <a:spcAft>
                <a:spcPts val="0"/>
              </a:spcAft>
              <a:buClr>
                <a:schemeClr val="dk1"/>
              </a:buClr>
              <a:buSzPts val="2000"/>
              <a:buFont typeface="Century Gothic"/>
              <a:buChar char="●"/>
            </a:pPr>
            <a:r>
              <a:rPr lang="en-US" sz="2000" b="1" i="0" u="none" strike="noStrike" cap="none">
                <a:solidFill>
                  <a:schemeClr val="dk1"/>
                </a:solidFill>
                <a:latin typeface="Century Gothic"/>
                <a:ea typeface="Century Gothic"/>
                <a:cs typeface="Century Gothic"/>
                <a:sym typeface="Century Gothic"/>
              </a:rPr>
              <a:t>Procedures: Processes are in place to reduce risk and respond to safeguarding concerns</a:t>
            </a:r>
            <a:endParaRPr sz="2000" b="1"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Century Gothic"/>
              <a:ea typeface="Century Gothic"/>
              <a:cs typeface="Century Gothic"/>
              <a:sym typeface="Century Gothic"/>
            </a:endParaRPr>
          </a:p>
          <a:p>
            <a:pPr marL="457200" marR="0" lvl="0" indent="-355600" algn="l" rtl="0">
              <a:lnSpc>
                <a:spcPct val="100000"/>
              </a:lnSpc>
              <a:spcBef>
                <a:spcPts val="0"/>
              </a:spcBef>
              <a:spcAft>
                <a:spcPts val="0"/>
              </a:spcAft>
              <a:buClr>
                <a:srgbClr val="000000"/>
              </a:buClr>
              <a:buSzPts val="2000"/>
              <a:buFont typeface="Century Gothic"/>
              <a:buChar char="●"/>
            </a:pPr>
            <a:r>
              <a:rPr lang="en-US" sz="2000" b="1" i="0" u="none" strike="noStrike" cap="none">
                <a:solidFill>
                  <a:srgbClr val="000000"/>
                </a:solidFill>
                <a:latin typeface="Century Gothic"/>
                <a:ea typeface="Century Gothic"/>
                <a:cs typeface="Century Gothic"/>
                <a:sym typeface="Century Gothic"/>
              </a:rPr>
              <a:t>Accountability: Safeguarding is integrated into the governance of the organisation </a:t>
            </a:r>
            <a:endParaRPr sz="2000" b="1" i="0" u="none" strike="noStrike" cap="none">
              <a:solidFill>
                <a:srgbClr val="000000"/>
              </a:solidFill>
              <a:latin typeface="Century Gothic"/>
              <a:ea typeface="Century Gothic"/>
              <a:cs typeface="Century Gothic"/>
              <a:sym typeface="Century Gothic"/>
            </a:endParaRPr>
          </a:p>
          <a:p>
            <a:pPr marL="0" marR="0" lvl="0" indent="0" algn="l" rtl="0">
              <a:lnSpc>
                <a:spcPct val="200000"/>
              </a:lnSpc>
              <a:spcBef>
                <a:spcPts val="0"/>
              </a:spcBef>
              <a:spcAft>
                <a:spcPts val="0"/>
              </a:spcAft>
              <a:buClr>
                <a:srgbClr val="000000"/>
              </a:buClr>
              <a:buSzPts val="1800"/>
              <a:buFont typeface="Arial"/>
              <a:buNone/>
            </a:pPr>
            <a:endParaRPr sz="1800" b="1" i="0" u="none" strike="noStrike" cap="none">
              <a:solidFill>
                <a:srgbClr val="000000"/>
              </a:solidFill>
              <a:latin typeface="Century Gothic"/>
              <a:ea typeface="Century Gothic"/>
              <a:cs typeface="Century Gothic"/>
              <a:sym typeface="Century Gothic"/>
            </a:endParaRPr>
          </a:p>
          <a:p>
            <a:pPr marL="0" marR="0" lvl="0" indent="0" algn="l" rtl="0">
              <a:lnSpc>
                <a:spcPct val="200000"/>
              </a:lnSpc>
              <a:spcBef>
                <a:spcPts val="0"/>
              </a:spcBef>
              <a:spcAft>
                <a:spcPts val="0"/>
              </a:spcAft>
              <a:buClr>
                <a:srgbClr val="000000"/>
              </a:buClr>
              <a:buSzPts val="1800"/>
              <a:buFont typeface="Arial"/>
              <a:buNone/>
            </a:pPr>
            <a:endParaRPr sz="1800" b="1" i="0" u="none" strike="noStrike" cap="none">
              <a:solidFill>
                <a:schemeClr val="dk1"/>
              </a:solidFill>
              <a:latin typeface="Century Gothic"/>
              <a:ea typeface="Century Gothic"/>
              <a:cs typeface="Century Gothic"/>
              <a:sym typeface="Century Gothic"/>
            </a:endParaRPr>
          </a:p>
          <a:p>
            <a:pPr marL="0" marR="0" lvl="0" indent="0" algn="l" rtl="0">
              <a:lnSpc>
                <a:spcPct val="200000"/>
              </a:lnSpc>
              <a:spcBef>
                <a:spcPts val="0"/>
              </a:spcBef>
              <a:spcAft>
                <a:spcPts val="0"/>
              </a:spcAft>
              <a:buClr>
                <a:srgbClr val="000000"/>
              </a:buClr>
              <a:buSzPts val="1800"/>
              <a:buFont typeface="Arial"/>
              <a:buNone/>
            </a:pPr>
            <a:endParaRPr sz="1800" b="1" i="0" u="none" strike="noStrike" cap="none">
              <a:solidFill>
                <a:srgbClr val="FF0000"/>
              </a:solidFill>
              <a:latin typeface="Century Gothic"/>
              <a:ea typeface="Century Gothic"/>
              <a:cs typeface="Century Gothic"/>
              <a:sym typeface="Century Gothic"/>
            </a:endParaRPr>
          </a:p>
          <a:p>
            <a:pPr marL="0" marR="0" lvl="0" indent="0" algn="l" rtl="0">
              <a:lnSpc>
                <a:spcPct val="200000"/>
              </a:lnSpc>
              <a:spcBef>
                <a:spcPts val="0"/>
              </a:spcBef>
              <a:spcAft>
                <a:spcPts val="0"/>
              </a:spcAft>
              <a:buClr>
                <a:srgbClr val="000000"/>
              </a:buClr>
              <a:buSzPts val="1800"/>
              <a:buFont typeface="Arial"/>
              <a:buNone/>
            </a:pPr>
            <a:endParaRPr sz="1800" b="1" i="0" u="none" strike="noStrike" cap="none">
              <a:solidFill>
                <a:srgbClr val="FF0000"/>
              </a:solidFill>
              <a:latin typeface="Century Gothic"/>
              <a:ea typeface="Century Gothic"/>
              <a:cs typeface="Century Gothic"/>
              <a:sym typeface="Century Gothic"/>
            </a:endParaRPr>
          </a:p>
          <a:p>
            <a:pPr marL="0" marR="0" lvl="0" indent="0" algn="l" rtl="0">
              <a:lnSpc>
                <a:spcPct val="200000"/>
              </a:lnSpc>
              <a:spcBef>
                <a:spcPts val="0"/>
              </a:spcBef>
              <a:spcAft>
                <a:spcPts val="0"/>
              </a:spcAft>
              <a:buClr>
                <a:srgbClr val="000000"/>
              </a:buClr>
              <a:buSzPts val="1800"/>
              <a:buFont typeface="Arial"/>
              <a:buNone/>
            </a:pPr>
            <a:endParaRPr sz="1800" b="1" i="0" u="none" strike="noStrike" cap="none">
              <a:solidFill>
                <a:srgbClr val="FF0000"/>
              </a:solidFill>
              <a:latin typeface="Century Gothic"/>
              <a:ea typeface="Century Gothic"/>
              <a:cs typeface="Century Gothic"/>
              <a:sym typeface="Century Gothic"/>
            </a:endParaRPr>
          </a:p>
        </p:txBody>
      </p:sp>
      <p:pic>
        <p:nvPicPr>
          <p:cNvPr id="223" name="Google Shape;223;p35"/>
          <p:cNvPicPr preferRelativeResize="0"/>
          <p:nvPr/>
        </p:nvPicPr>
        <p:blipFill rotWithShape="1">
          <a:blip r:embed="rId3">
            <a:alphaModFix/>
          </a:blip>
          <a:srcRect/>
          <a:stretch/>
        </p:blipFill>
        <p:spPr>
          <a:xfrm>
            <a:off x="352850" y="365125"/>
            <a:ext cx="2387650" cy="13255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7"/>
          <p:cNvSpPr txBox="1">
            <a:spLocks noGrp="1"/>
          </p:cNvSpPr>
          <p:nvPr>
            <p:ph type="title"/>
          </p:nvPr>
        </p:nvSpPr>
        <p:spPr>
          <a:xfrm>
            <a:off x="337927" y="365125"/>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229" name="Google Shape;229;p37"/>
          <p:cNvSpPr txBox="1"/>
          <p:nvPr/>
        </p:nvSpPr>
        <p:spPr>
          <a:xfrm>
            <a:off x="352800" y="2012550"/>
            <a:ext cx="8438400" cy="4110300"/>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Clr>
                <a:srgbClr val="000000"/>
              </a:buClr>
              <a:buSzPts val="1500"/>
              <a:buFont typeface="Arial"/>
              <a:buNone/>
            </a:pPr>
            <a:r>
              <a:rPr lang="en-US" sz="1500" b="1" i="0" u="none" strike="noStrike" cap="none">
                <a:solidFill>
                  <a:srgbClr val="000000"/>
                </a:solidFill>
                <a:latin typeface="Century Gothic"/>
                <a:ea typeface="Century Gothic"/>
                <a:cs typeface="Century Gothic"/>
                <a:sym typeface="Century Gothic"/>
              </a:rPr>
              <a:t>    </a:t>
            </a:r>
            <a:r>
              <a:rPr lang="en-US" sz="1800" b="1" i="0" u="none" strike="noStrike" cap="none">
                <a:solidFill>
                  <a:srgbClr val="000000"/>
                </a:solidFill>
                <a:latin typeface="Century Gothic"/>
                <a:ea typeface="Century Gothic"/>
                <a:cs typeface="Century Gothic"/>
                <a:sym typeface="Century Gothic"/>
              </a:rPr>
              <a:t>Ineligible Expenditure</a:t>
            </a:r>
            <a:endParaRPr sz="1800" b="1" i="0" u="none" strike="noStrike" cap="none">
              <a:solidFill>
                <a:srgbClr val="000000"/>
              </a:solidFill>
              <a:latin typeface="Century Gothic"/>
              <a:ea typeface="Century Gothic"/>
              <a:cs typeface="Century Gothic"/>
              <a:sym typeface="Century Gothic"/>
            </a:endParaRPr>
          </a:p>
          <a:p>
            <a:pPr marL="457200" marR="0" lvl="0" indent="-330200" algn="l" rtl="0">
              <a:lnSpc>
                <a:spcPct val="100000"/>
              </a:lnSpc>
              <a:spcBef>
                <a:spcPts val="0"/>
              </a:spcBef>
              <a:spcAft>
                <a:spcPts val="0"/>
              </a:spcAft>
              <a:buClr>
                <a:srgbClr val="000000"/>
              </a:buClr>
              <a:buSzPts val="1600"/>
              <a:buFont typeface="Century Gothic"/>
              <a:buChar char="●"/>
            </a:pPr>
            <a:r>
              <a:rPr lang="en-US" sz="1600" b="1" i="0" u="none" strike="noStrike" cap="none">
                <a:solidFill>
                  <a:srgbClr val="000000"/>
                </a:solidFill>
                <a:latin typeface="Century Gothic"/>
                <a:ea typeface="Century Gothic"/>
                <a:cs typeface="Century Gothic"/>
                <a:sym typeface="Century Gothic"/>
              </a:rPr>
              <a:t>Capital equipment;</a:t>
            </a:r>
            <a:endParaRPr sz="1600" b="1" i="0" u="none" strike="noStrike" cap="none">
              <a:solidFill>
                <a:srgbClr val="000000"/>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Clr>
                <a:srgbClr val="000000"/>
              </a:buClr>
              <a:buSzPts val="600"/>
              <a:buFont typeface="Arial"/>
              <a:buNone/>
            </a:pPr>
            <a:endParaRPr sz="600" b="1" i="0" u="none" strike="noStrike" cap="none">
              <a:solidFill>
                <a:srgbClr val="000000"/>
              </a:solidFill>
              <a:latin typeface="Century Gothic"/>
              <a:ea typeface="Century Gothic"/>
              <a:cs typeface="Century Gothic"/>
              <a:sym typeface="Century Gothic"/>
            </a:endParaRPr>
          </a:p>
          <a:p>
            <a:pPr marL="457200" marR="0" lvl="0" indent="-330200" algn="l" rtl="0">
              <a:lnSpc>
                <a:spcPct val="100000"/>
              </a:lnSpc>
              <a:spcBef>
                <a:spcPts val="0"/>
              </a:spcBef>
              <a:spcAft>
                <a:spcPts val="0"/>
              </a:spcAft>
              <a:buClr>
                <a:srgbClr val="000000"/>
              </a:buClr>
              <a:buSzPts val="1600"/>
              <a:buFont typeface="Century Gothic"/>
              <a:buChar char="●"/>
            </a:pPr>
            <a:r>
              <a:rPr lang="en-US" sz="1600" b="1" i="0" u="none" strike="noStrike" cap="none">
                <a:solidFill>
                  <a:schemeClr val="dk1"/>
                </a:solidFill>
                <a:latin typeface="Century Gothic"/>
                <a:ea typeface="Century Gothic"/>
                <a:cs typeface="Century Gothic"/>
                <a:sym typeface="Century Gothic"/>
              </a:rPr>
              <a:t>Activities which evangelise (the practice or spreading of religious beliefs) or proselytise (the practice of trying to convert people to own belief or religious views);</a:t>
            </a:r>
            <a:endParaRPr sz="1600" b="1" i="0" u="none" strike="noStrike" cap="none">
              <a:solidFill>
                <a:schemeClr val="dk1"/>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Clr>
                <a:srgbClr val="000000"/>
              </a:buClr>
              <a:buSzPts val="600"/>
              <a:buFont typeface="Arial"/>
              <a:buNone/>
            </a:pPr>
            <a:endParaRPr sz="600" b="1" i="0" u="none" strike="noStrike" cap="none">
              <a:solidFill>
                <a:schemeClr val="dk1"/>
              </a:solidFill>
              <a:latin typeface="Century Gothic"/>
              <a:ea typeface="Century Gothic"/>
              <a:cs typeface="Century Gothic"/>
              <a:sym typeface="Century Gothic"/>
            </a:endParaRPr>
          </a:p>
          <a:p>
            <a:pPr marL="457200" marR="0" lvl="0" indent="-330200" algn="l" rtl="0">
              <a:lnSpc>
                <a:spcPct val="100000"/>
              </a:lnSpc>
              <a:spcBef>
                <a:spcPts val="0"/>
              </a:spcBef>
              <a:spcAft>
                <a:spcPts val="0"/>
              </a:spcAft>
              <a:buClr>
                <a:srgbClr val="000000"/>
              </a:buClr>
              <a:buSzPts val="1600"/>
              <a:buFont typeface="Century Gothic"/>
              <a:buChar char="●"/>
            </a:pPr>
            <a:r>
              <a:rPr lang="en-US" sz="1600" b="1" i="0" u="none" strike="noStrike" cap="none">
                <a:solidFill>
                  <a:srgbClr val="000000"/>
                </a:solidFill>
                <a:latin typeface="Century Gothic"/>
                <a:ea typeface="Century Gothic"/>
                <a:cs typeface="Century Gothic"/>
                <a:sym typeface="Century Gothic"/>
              </a:rPr>
              <a:t>Adopting a partisan political stance or activities which are party political. Community Foundation and Comic Relief will not support organisations that advocate violence to campaign or influence public opinion;</a:t>
            </a:r>
            <a:endParaRPr sz="1600" b="1" i="0" u="none" strike="noStrike" cap="none">
              <a:solidFill>
                <a:srgbClr val="000000"/>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Clr>
                <a:srgbClr val="000000"/>
              </a:buClr>
              <a:buSzPts val="600"/>
              <a:buFont typeface="Arial"/>
              <a:buNone/>
            </a:pPr>
            <a:endParaRPr sz="600" b="1" i="0" u="none" strike="noStrike" cap="none">
              <a:solidFill>
                <a:schemeClr val="dk1"/>
              </a:solidFill>
              <a:latin typeface="Century Gothic"/>
              <a:ea typeface="Century Gothic"/>
              <a:cs typeface="Century Gothic"/>
              <a:sym typeface="Century Gothic"/>
            </a:endParaRPr>
          </a:p>
          <a:p>
            <a:pPr marL="457200" marR="0" lvl="0" indent="-330200" algn="l" rtl="0">
              <a:lnSpc>
                <a:spcPct val="100000"/>
              </a:lnSpc>
              <a:spcBef>
                <a:spcPts val="0"/>
              </a:spcBef>
              <a:spcAft>
                <a:spcPts val="0"/>
              </a:spcAft>
              <a:buClr>
                <a:schemeClr val="dk1"/>
              </a:buClr>
              <a:buSzPts val="1600"/>
              <a:buFont typeface="Century Gothic"/>
              <a:buChar char="●"/>
            </a:pPr>
            <a:r>
              <a:rPr lang="en-US" sz="1600" b="1" i="0" u="none" strike="noStrike" cap="none">
                <a:solidFill>
                  <a:schemeClr val="dk1"/>
                </a:solidFill>
                <a:latin typeface="Century Gothic"/>
                <a:ea typeface="Century Gothic"/>
                <a:cs typeface="Century Gothic"/>
                <a:sym typeface="Century Gothic"/>
              </a:rPr>
              <a:t>One off conferences or workshops where these are not part of longer-term projects or work;</a:t>
            </a:r>
            <a:endParaRPr sz="1600" b="1" i="0" u="none" strike="noStrike" cap="none">
              <a:solidFill>
                <a:schemeClr val="dk1"/>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Clr>
                <a:srgbClr val="000000"/>
              </a:buClr>
              <a:buSzPts val="600"/>
              <a:buFont typeface="Arial"/>
              <a:buNone/>
            </a:pPr>
            <a:endParaRPr sz="600" b="1" i="0" u="none" strike="noStrike" cap="none">
              <a:solidFill>
                <a:srgbClr val="000000"/>
              </a:solidFill>
              <a:latin typeface="Century Gothic"/>
              <a:ea typeface="Century Gothic"/>
              <a:cs typeface="Century Gothic"/>
              <a:sym typeface="Century Gothic"/>
            </a:endParaRPr>
          </a:p>
          <a:p>
            <a:pPr marL="457200" marR="0" lvl="0" indent="-330200" algn="l" rtl="0">
              <a:lnSpc>
                <a:spcPct val="100000"/>
              </a:lnSpc>
              <a:spcBef>
                <a:spcPts val="0"/>
              </a:spcBef>
              <a:spcAft>
                <a:spcPts val="0"/>
              </a:spcAft>
              <a:buClr>
                <a:srgbClr val="000000"/>
              </a:buClr>
              <a:buSzPts val="1600"/>
              <a:buFont typeface="Century Gothic"/>
              <a:buChar char="●"/>
            </a:pPr>
            <a:r>
              <a:rPr lang="en-US" sz="1600" b="1" i="0" u="none" strike="noStrike" cap="none">
                <a:solidFill>
                  <a:srgbClr val="000000"/>
                </a:solidFill>
                <a:latin typeface="Century Gothic"/>
                <a:ea typeface="Century Gothic"/>
                <a:cs typeface="Century Gothic"/>
                <a:sym typeface="Century Gothic"/>
              </a:rPr>
              <a:t>General appeals, individual and group sponsorship, market appeals, proposals for bursaries from individuals or the proposal from individuals for the funding of study or the attainment of qualifications;</a:t>
            </a:r>
            <a:endParaRPr sz="1600" b="1" i="0" u="none" strike="noStrike" cap="none">
              <a:solidFill>
                <a:srgbClr val="000000"/>
              </a:solidFill>
              <a:latin typeface="Century Gothic"/>
              <a:ea typeface="Century Gothic"/>
              <a:cs typeface="Century Gothic"/>
              <a:sym typeface="Century Gothic"/>
            </a:endParaRPr>
          </a:p>
        </p:txBody>
      </p:sp>
      <p:pic>
        <p:nvPicPr>
          <p:cNvPr id="230" name="Google Shape;230;p37"/>
          <p:cNvPicPr preferRelativeResize="0"/>
          <p:nvPr/>
        </p:nvPicPr>
        <p:blipFill rotWithShape="1">
          <a:blip r:embed="rId3">
            <a:alphaModFix/>
          </a:blip>
          <a:srcRect/>
          <a:stretch/>
        </p:blipFill>
        <p:spPr>
          <a:xfrm>
            <a:off x="352850" y="365125"/>
            <a:ext cx="2387650" cy="13255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3"/>
          <p:cNvSpPr txBox="1">
            <a:spLocks noGrp="1"/>
          </p:cNvSpPr>
          <p:nvPr>
            <p:ph type="title"/>
          </p:nvPr>
        </p:nvSpPr>
        <p:spPr>
          <a:xfrm>
            <a:off x="623900" y="2019070"/>
            <a:ext cx="7886700" cy="39975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4500"/>
              <a:buNone/>
            </a:pPr>
            <a:r>
              <a:rPr lang="en-US">
                <a:solidFill>
                  <a:srgbClr val="293C89"/>
                </a:solidFill>
              </a:rPr>
              <a:t>Our vision:</a:t>
            </a:r>
            <a:endParaRPr>
              <a:solidFill>
                <a:srgbClr val="293C89"/>
              </a:solidFill>
            </a:endParaRPr>
          </a:p>
          <a:p>
            <a:pPr marL="0" lvl="0" indent="0" algn="l" rtl="0">
              <a:lnSpc>
                <a:spcPct val="90000"/>
              </a:lnSpc>
              <a:spcBef>
                <a:spcPts val="0"/>
              </a:spcBef>
              <a:spcAft>
                <a:spcPts val="0"/>
              </a:spcAft>
              <a:buSzPts val="4500"/>
              <a:buNone/>
            </a:pPr>
            <a:endParaRPr>
              <a:solidFill>
                <a:srgbClr val="293C89"/>
              </a:solidFill>
            </a:endParaRPr>
          </a:p>
          <a:p>
            <a:pPr marL="0" lvl="0" indent="0" algn="l" rtl="0">
              <a:lnSpc>
                <a:spcPct val="90000"/>
              </a:lnSpc>
              <a:spcBef>
                <a:spcPts val="0"/>
              </a:spcBef>
              <a:spcAft>
                <a:spcPts val="0"/>
              </a:spcAft>
              <a:buSzPts val="4500"/>
              <a:buNone/>
            </a:pPr>
            <a:r>
              <a:rPr lang="en-US">
                <a:solidFill>
                  <a:srgbClr val="293C89"/>
                </a:solidFill>
              </a:rPr>
              <a:t>A peaceful, prosperous, shared and just society</a:t>
            </a:r>
            <a:r>
              <a:rPr lang="en-US"/>
              <a:t> </a:t>
            </a:r>
            <a:endParaRPr/>
          </a:p>
        </p:txBody>
      </p:sp>
      <p:sp>
        <p:nvSpPr>
          <p:cNvPr id="97" name="Google Shape;97;p3"/>
          <p:cNvSpPr txBox="1">
            <a:spLocks noGrp="1"/>
          </p:cNvSpPr>
          <p:nvPr>
            <p:ph type="body" idx="1"/>
          </p:nvPr>
        </p:nvSpPr>
        <p:spPr>
          <a:xfrm>
            <a:off x="623888" y="4898812"/>
            <a:ext cx="7886700" cy="1500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750"/>
              </a:spcBef>
              <a:spcAft>
                <a:spcPts val="0"/>
              </a:spcAft>
              <a:buSzPts val="18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8"/>
          <p:cNvSpPr txBox="1">
            <a:spLocks noGrp="1"/>
          </p:cNvSpPr>
          <p:nvPr>
            <p:ph type="title"/>
          </p:nvPr>
        </p:nvSpPr>
        <p:spPr>
          <a:xfrm>
            <a:off x="337927" y="365125"/>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236" name="Google Shape;236;p38"/>
          <p:cNvSpPr txBox="1"/>
          <p:nvPr/>
        </p:nvSpPr>
        <p:spPr>
          <a:xfrm>
            <a:off x="352850" y="1909425"/>
            <a:ext cx="8438400" cy="463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entury Gothic"/>
                <a:ea typeface="Century Gothic"/>
                <a:cs typeface="Century Gothic"/>
                <a:sym typeface="Century Gothic"/>
              </a:rPr>
              <a:t>What cannot be funded: (continued)</a:t>
            </a:r>
            <a:endParaRPr sz="1600" b="1"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Century Gothic"/>
              <a:ea typeface="Century Gothic"/>
              <a:cs typeface="Century Gothic"/>
              <a:sym typeface="Century Gothic"/>
            </a:endParaRPr>
          </a:p>
          <a:p>
            <a:pPr marL="457200" marR="0" lvl="0" indent="-330200" algn="l" rtl="0">
              <a:lnSpc>
                <a:spcPct val="115000"/>
              </a:lnSpc>
              <a:spcBef>
                <a:spcPts val="0"/>
              </a:spcBef>
              <a:spcAft>
                <a:spcPts val="0"/>
              </a:spcAft>
              <a:buClr>
                <a:srgbClr val="000000"/>
              </a:buClr>
              <a:buSzPts val="1600"/>
              <a:buFont typeface="Century Gothic"/>
              <a:buChar char="●"/>
            </a:pPr>
            <a:r>
              <a:rPr lang="en-US" sz="1600" b="1" i="0" u="none" strike="noStrike" cap="none">
                <a:solidFill>
                  <a:srgbClr val="000000"/>
                </a:solidFill>
                <a:latin typeface="Century Gothic"/>
                <a:ea typeface="Century Gothic"/>
                <a:cs typeface="Century Gothic"/>
                <a:sym typeface="Century Gothic"/>
              </a:rPr>
              <a:t>Work where the long-term institutional care of children or young people is a preferred way of working over the longer-term (e.g. setting up or running orphanages). </a:t>
            </a:r>
            <a:endParaRPr sz="1600" b="1" i="0" u="none" strike="noStrike" cap="none">
              <a:solidFill>
                <a:srgbClr val="000000"/>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Century Gothic"/>
              <a:ea typeface="Century Gothic"/>
              <a:cs typeface="Century Gothic"/>
              <a:sym typeface="Century Gothic"/>
            </a:endParaRPr>
          </a:p>
          <a:p>
            <a:pPr marL="457200" marR="0" lvl="0" indent="-330200" algn="l" rtl="0">
              <a:lnSpc>
                <a:spcPct val="115000"/>
              </a:lnSpc>
              <a:spcBef>
                <a:spcPts val="0"/>
              </a:spcBef>
              <a:spcAft>
                <a:spcPts val="0"/>
              </a:spcAft>
              <a:buClr>
                <a:srgbClr val="000000"/>
              </a:buClr>
              <a:buSzPts val="1600"/>
              <a:buFont typeface="Century Gothic"/>
              <a:buChar char="●"/>
            </a:pPr>
            <a:r>
              <a:rPr lang="en-US" sz="1600" b="1" i="0" u="none" strike="noStrike" cap="none">
                <a:solidFill>
                  <a:schemeClr val="dk1"/>
                </a:solidFill>
                <a:latin typeface="Century Gothic"/>
                <a:ea typeface="Century Gothic"/>
                <a:cs typeface="Century Gothic"/>
                <a:sym typeface="Century Gothic"/>
              </a:rPr>
              <a:t>Where short-term temporary institutional care is used as part of an intervention to support children and young people, applicants will need to demonstrate how the work that they propose seeks to develop and implement community-based alternatives;</a:t>
            </a:r>
            <a:endParaRPr sz="1600" b="1"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Century Gothic"/>
              <a:ea typeface="Century Gothic"/>
              <a:cs typeface="Century Gothic"/>
              <a:sym typeface="Century Gothic"/>
            </a:endParaRPr>
          </a:p>
          <a:p>
            <a:pPr marL="457200" marR="0" lvl="0" indent="-317500" algn="l" rtl="0">
              <a:lnSpc>
                <a:spcPct val="115000"/>
              </a:lnSpc>
              <a:spcBef>
                <a:spcPts val="0"/>
              </a:spcBef>
              <a:spcAft>
                <a:spcPts val="0"/>
              </a:spcAft>
              <a:buClr>
                <a:srgbClr val="000000"/>
              </a:buClr>
              <a:buSzPts val="1400"/>
              <a:buFont typeface="Century Gothic"/>
              <a:buChar char="●"/>
            </a:pPr>
            <a:r>
              <a:rPr lang="en-US" sz="1600" b="1" i="0" u="none" strike="noStrike" cap="none">
                <a:solidFill>
                  <a:srgbClr val="000000"/>
                </a:solidFill>
                <a:latin typeface="Century Gothic"/>
                <a:ea typeface="Century Gothic"/>
                <a:cs typeface="Century Gothic"/>
                <a:sym typeface="Century Gothic"/>
              </a:rPr>
              <a:t>The provision of services that are the primary and legal responsibility of the state. We recognise that this is a grey area, and in some exceptional circumstances may fund the provision of some services internationally. However this will only be a result of proactive approaches.</a:t>
            </a:r>
            <a:r>
              <a:rPr lang="en-US" sz="1500" b="1" i="0" u="none" strike="noStrike" cap="none">
                <a:solidFill>
                  <a:srgbClr val="000000"/>
                </a:solidFill>
                <a:latin typeface="Century Gothic"/>
                <a:ea typeface="Century Gothic"/>
                <a:cs typeface="Century Gothic"/>
                <a:sym typeface="Century Gothic"/>
              </a:rPr>
              <a:t> </a:t>
            </a:r>
            <a:endParaRPr sz="1500" b="1" i="0" u="none" strike="noStrike" cap="none">
              <a:solidFill>
                <a:srgbClr val="000000"/>
              </a:solidFill>
              <a:latin typeface="Century Gothic"/>
              <a:ea typeface="Century Gothic"/>
              <a:cs typeface="Century Gothic"/>
              <a:sym typeface="Century Gothic"/>
            </a:endParaRPr>
          </a:p>
        </p:txBody>
      </p:sp>
      <p:pic>
        <p:nvPicPr>
          <p:cNvPr id="237" name="Google Shape;237;p38"/>
          <p:cNvPicPr preferRelativeResize="0"/>
          <p:nvPr/>
        </p:nvPicPr>
        <p:blipFill rotWithShape="1">
          <a:blip r:embed="rId3">
            <a:alphaModFix/>
          </a:blip>
          <a:srcRect/>
          <a:stretch/>
        </p:blipFill>
        <p:spPr>
          <a:xfrm>
            <a:off x="352850" y="365125"/>
            <a:ext cx="2387650" cy="13255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9"/>
          <p:cNvSpPr txBox="1">
            <a:spLocks noGrp="1"/>
          </p:cNvSpPr>
          <p:nvPr>
            <p:ph type="title"/>
          </p:nvPr>
        </p:nvSpPr>
        <p:spPr>
          <a:xfrm>
            <a:off x="352827" y="216400"/>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243" name="Google Shape;243;p39"/>
          <p:cNvSpPr txBox="1"/>
          <p:nvPr/>
        </p:nvSpPr>
        <p:spPr>
          <a:xfrm>
            <a:off x="352800" y="1786550"/>
            <a:ext cx="8438400" cy="4875600"/>
          </a:xfrm>
          <a:prstGeom prst="rect">
            <a:avLst/>
          </a:prstGeom>
          <a:noFill/>
          <a:ln>
            <a:noFill/>
          </a:ln>
        </p:spPr>
        <p:txBody>
          <a:bodyPr spcFirstLastPara="1" wrap="square" lIns="91425" tIns="45700" rIns="91425" bIns="45700" anchor="t" anchorCtr="0">
            <a:noAutofit/>
          </a:bodyPr>
          <a:lstStyle/>
          <a:p>
            <a:pPr marL="0" marR="0" lvl="0" indent="171450" algn="l" rtl="0">
              <a:lnSpc>
                <a:spcPct val="150000"/>
              </a:lnSpc>
              <a:spcBef>
                <a:spcPts val="0"/>
              </a:spcBef>
              <a:spcAft>
                <a:spcPts val="0"/>
              </a:spcAft>
              <a:buClr>
                <a:srgbClr val="000000"/>
              </a:buClr>
              <a:buSzPts val="1800"/>
              <a:buFont typeface="Arial"/>
              <a:buNone/>
            </a:pPr>
            <a:r>
              <a:rPr lang="en-US" sz="1800" b="1" i="0" u="none" strike="noStrike" cap="none" dirty="0">
                <a:solidFill>
                  <a:srgbClr val="000000"/>
                </a:solidFill>
                <a:latin typeface="Century Gothic"/>
                <a:ea typeface="Century Gothic"/>
                <a:cs typeface="Century Gothic"/>
                <a:sym typeface="Century Gothic"/>
              </a:rPr>
              <a:t>Timeline:</a:t>
            </a:r>
            <a:endParaRPr sz="1800" b="1" i="0" u="none" strike="noStrike" cap="none" dirty="0">
              <a:solidFill>
                <a:srgbClr val="000000"/>
              </a:solidFill>
              <a:latin typeface="Century Gothic"/>
              <a:ea typeface="Century Gothic"/>
              <a:cs typeface="Century Gothic"/>
              <a:sym typeface="Century Gothic"/>
            </a:endParaRPr>
          </a:p>
          <a:p>
            <a:pPr marL="0" marR="0" lvl="0" indent="171450" algn="l" rtl="0">
              <a:lnSpc>
                <a:spcPct val="150000"/>
              </a:lnSpc>
              <a:spcBef>
                <a:spcPts val="0"/>
              </a:spcBef>
              <a:spcAft>
                <a:spcPts val="0"/>
              </a:spcAft>
              <a:buClr>
                <a:srgbClr val="000000"/>
              </a:buClr>
              <a:buSzPts val="1800"/>
              <a:buFont typeface="Arial"/>
              <a:buNone/>
            </a:pPr>
            <a:endParaRPr sz="1800" b="1" i="0" u="none" strike="noStrike" cap="none" dirty="0">
              <a:solidFill>
                <a:srgbClr val="000000"/>
              </a:solidFill>
              <a:latin typeface="Century Gothic"/>
              <a:ea typeface="Century Gothic"/>
              <a:cs typeface="Century Gothic"/>
              <a:sym typeface="Century Gothic"/>
            </a:endParaRPr>
          </a:p>
          <a:p>
            <a:pPr marL="457200" marR="0" lvl="0" indent="-342900" algn="l" rtl="0">
              <a:lnSpc>
                <a:spcPct val="100000"/>
              </a:lnSpc>
              <a:spcBef>
                <a:spcPts val="0"/>
              </a:spcBef>
              <a:spcAft>
                <a:spcPts val="0"/>
              </a:spcAft>
              <a:buClr>
                <a:srgbClr val="000000"/>
              </a:buClr>
              <a:buSzPts val="1800"/>
              <a:buFont typeface="Century Gothic"/>
              <a:buChar char="●"/>
            </a:pPr>
            <a:r>
              <a:rPr lang="en-US" sz="1800" b="1" i="0" u="none" strike="noStrike" cap="none" dirty="0" smtClean="0">
                <a:solidFill>
                  <a:srgbClr val="000000"/>
                </a:solidFill>
                <a:latin typeface="Century Gothic"/>
                <a:ea typeface="Century Gothic"/>
                <a:cs typeface="Century Gothic"/>
                <a:sym typeface="Century Gothic"/>
              </a:rPr>
              <a:t>Applications </a:t>
            </a:r>
            <a:r>
              <a:rPr lang="en-US" sz="1800" b="1" i="0" u="none" strike="noStrike" cap="none" dirty="0">
                <a:solidFill>
                  <a:srgbClr val="000000"/>
                </a:solidFill>
                <a:latin typeface="Century Gothic"/>
                <a:ea typeface="Century Gothic"/>
                <a:cs typeface="Century Gothic"/>
                <a:sym typeface="Century Gothic"/>
              </a:rPr>
              <a:t>open 10.00am Monday </a:t>
            </a:r>
            <a:r>
              <a:rPr lang="en-US" sz="1800" b="1" dirty="0" smtClean="0">
                <a:latin typeface="Century Gothic"/>
                <a:ea typeface="Century Gothic"/>
                <a:cs typeface="Century Gothic"/>
                <a:sym typeface="Century Gothic"/>
              </a:rPr>
              <a:t>17</a:t>
            </a:r>
            <a:r>
              <a:rPr lang="en-US" sz="1800" b="1" baseline="30000" dirty="0" smtClean="0">
                <a:latin typeface="Century Gothic"/>
                <a:ea typeface="Century Gothic"/>
                <a:cs typeface="Century Gothic"/>
                <a:sym typeface="Century Gothic"/>
              </a:rPr>
              <a:t>th</a:t>
            </a:r>
            <a:r>
              <a:rPr lang="en-US" sz="1800" b="1" dirty="0" smtClean="0">
                <a:latin typeface="Century Gothic"/>
                <a:ea typeface="Century Gothic"/>
                <a:cs typeface="Century Gothic"/>
                <a:sym typeface="Century Gothic"/>
              </a:rPr>
              <a:t> </a:t>
            </a:r>
            <a:r>
              <a:rPr lang="en-US" sz="1800" b="1" dirty="0" smtClean="0">
                <a:latin typeface="Century Gothic"/>
                <a:ea typeface="Century Gothic"/>
                <a:cs typeface="Century Gothic"/>
                <a:sym typeface="Century Gothic"/>
              </a:rPr>
              <a:t>February</a:t>
            </a:r>
            <a:r>
              <a:rPr lang="en-US" sz="1800" b="1" i="0" u="none" strike="noStrike" cap="none" dirty="0" smtClean="0">
                <a:solidFill>
                  <a:srgbClr val="000000"/>
                </a:solidFill>
                <a:latin typeface="Century Gothic"/>
                <a:ea typeface="Century Gothic"/>
                <a:cs typeface="Century Gothic"/>
                <a:sym typeface="Century Gothic"/>
              </a:rPr>
              <a:t> 2020</a:t>
            </a:r>
            <a:endParaRPr sz="1800" b="1" i="0" u="none" strike="noStrike" cap="none" dirty="0">
              <a:solidFill>
                <a:srgbClr val="000000"/>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rgbClr val="000000"/>
              </a:solidFill>
              <a:latin typeface="Century Gothic"/>
              <a:ea typeface="Century Gothic"/>
              <a:cs typeface="Century Gothic"/>
              <a:sym typeface="Century Gothic"/>
            </a:endParaRPr>
          </a:p>
          <a:p>
            <a:pPr marL="457200" marR="0" lvl="0" indent="-342900" algn="l" rtl="0">
              <a:lnSpc>
                <a:spcPct val="100000"/>
              </a:lnSpc>
              <a:spcBef>
                <a:spcPts val="0"/>
              </a:spcBef>
              <a:spcAft>
                <a:spcPts val="0"/>
              </a:spcAft>
              <a:buClr>
                <a:schemeClr val="dk1"/>
              </a:buClr>
              <a:buSzPts val="1800"/>
              <a:buFont typeface="Century Gothic"/>
              <a:buChar char="●"/>
            </a:pPr>
            <a:r>
              <a:rPr lang="en-US" sz="1800" b="1" i="0" u="none" strike="noStrike" cap="none" dirty="0">
                <a:solidFill>
                  <a:schemeClr val="dk1"/>
                </a:solidFill>
                <a:latin typeface="Century Gothic"/>
                <a:ea typeface="Century Gothic"/>
                <a:cs typeface="Century Gothic"/>
                <a:sym typeface="Century Gothic"/>
              </a:rPr>
              <a:t>Applications close 1.00pm </a:t>
            </a:r>
            <a:r>
              <a:rPr lang="en-US" sz="1800" b="1" dirty="0" smtClean="0">
                <a:solidFill>
                  <a:schemeClr val="dk1"/>
                </a:solidFill>
                <a:latin typeface="Century Gothic"/>
                <a:ea typeface="Century Gothic"/>
                <a:cs typeface="Century Gothic"/>
                <a:sym typeface="Century Gothic"/>
              </a:rPr>
              <a:t>Friday </a:t>
            </a:r>
            <a:r>
              <a:rPr lang="en-US" sz="1800" b="1" dirty="0" smtClean="0">
                <a:solidFill>
                  <a:schemeClr val="dk1"/>
                </a:solidFill>
                <a:latin typeface="Century Gothic"/>
                <a:ea typeface="Century Gothic"/>
                <a:cs typeface="Century Gothic"/>
                <a:sym typeface="Century Gothic"/>
              </a:rPr>
              <a:t>13</a:t>
            </a:r>
            <a:r>
              <a:rPr lang="en-US" sz="1800" b="1" baseline="30000" dirty="0" smtClean="0">
                <a:solidFill>
                  <a:schemeClr val="dk1"/>
                </a:solidFill>
                <a:latin typeface="Century Gothic"/>
                <a:ea typeface="Century Gothic"/>
                <a:cs typeface="Century Gothic"/>
                <a:sym typeface="Century Gothic"/>
              </a:rPr>
              <a:t>th</a:t>
            </a:r>
            <a:r>
              <a:rPr lang="en-US" sz="1800" b="1" dirty="0" smtClean="0">
                <a:solidFill>
                  <a:schemeClr val="dk1"/>
                </a:solidFill>
                <a:latin typeface="Century Gothic"/>
                <a:ea typeface="Century Gothic"/>
                <a:cs typeface="Century Gothic"/>
                <a:sym typeface="Century Gothic"/>
              </a:rPr>
              <a:t> March</a:t>
            </a:r>
            <a:r>
              <a:rPr lang="en-US" sz="1800" b="1" dirty="0" smtClean="0">
                <a:solidFill>
                  <a:schemeClr val="dk1"/>
                </a:solidFill>
                <a:latin typeface="Century Gothic"/>
                <a:ea typeface="Century Gothic"/>
                <a:cs typeface="Century Gothic"/>
                <a:sym typeface="Century Gothic"/>
              </a:rPr>
              <a:t> </a:t>
            </a:r>
            <a:r>
              <a:rPr lang="en-US" sz="1800" b="1" i="0" u="none" strike="noStrike" cap="none" dirty="0" smtClean="0">
                <a:solidFill>
                  <a:schemeClr val="dk1"/>
                </a:solidFill>
                <a:latin typeface="Century Gothic"/>
                <a:ea typeface="Century Gothic"/>
                <a:cs typeface="Century Gothic"/>
                <a:sym typeface="Century Gothic"/>
              </a:rPr>
              <a:t> </a:t>
            </a:r>
            <a:r>
              <a:rPr lang="en-US" sz="1800" b="1" i="0" u="none" strike="noStrike" cap="none" dirty="0" smtClean="0">
                <a:solidFill>
                  <a:schemeClr val="dk1"/>
                </a:solidFill>
                <a:latin typeface="Century Gothic"/>
                <a:ea typeface="Century Gothic"/>
                <a:cs typeface="Century Gothic"/>
                <a:sym typeface="Century Gothic"/>
              </a:rPr>
              <a:t>2020</a:t>
            </a:r>
            <a:endParaRPr sz="1800" b="1" i="0" u="none" strike="noStrike" cap="none" dirty="0">
              <a:solidFill>
                <a:schemeClr val="dk1"/>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chemeClr val="dk1"/>
              </a:solidFill>
              <a:latin typeface="Century Gothic"/>
              <a:ea typeface="Century Gothic"/>
              <a:cs typeface="Century Gothic"/>
              <a:sym typeface="Century Gothic"/>
            </a:endParaRPr>
          </a:p>
          <a:p>
            <a:pPr marL="457200" marR="0" lvl="0" indent="-342900" algn="l" rtl="0">
              <a:lnSpc>
                <a:spcPct val="100000"/>
              </a:lnSpc>
              <a:spcBef>
                <a:spcPts val="0"/>
              </a:spcBef>
              <a:spcAft>
                <a:spcPts val="0"/>
              </a:spcAft>
              <a:buClr>
                <a:srgbClr val="000000"/>
              </a:buClr>
              <a:buSzPts val="1800"/>
              <a:buFont typeface="Century Gothic"/>
              <a:buChar char="●"/>
            </a:pPr>
            <a:r>
              <a:rPr lang="en-US" sz="1800" b="1" i="0" u="none" strike="noStrike" cap="none" dirty="0">
                <a:solidFill>
                  <a:srgbClr val="000000"/>
                </a:solidFill>
                <a:latin typeface="Century Gothic"/>
                <a:ea typeface="Century Gothic"/>
                <a:cs typeface="Century Gothic"/>
                <a:sym typeface="Century Gothic"/>
              </a:rPr>
              <a:t>Applications assessed </a:t>
            </a:r>
            <a:r>
              <a:rPr lang="en-US" sz="1800" b="1" dirty="0" smtClean="0">
                <a:latin typeface="Century Gothic"/>
                <a:ea typeface="Century Gothic"/>
                <a:cs typeface="Century Gothic"/>
                <a:sym typeface="Century Gothic"/>
              </a:rPr>
              <a:t>March – April</a:t>
            </a:r>
            <a:r>
              <a:rPr lang="en-US" sz="1800" b="1" dirty="0">
                <a:latin typeface="Century Gothic"/>
                <a:ea typeface="Century Gothic"/>
                <a:cs typeface="Century Gothic"/>
                <a:sym typeface="Century Gothic"/>
              </a:rPr>
              <a:t> </a:t>
            </a:r>
            <a:r>
              <a:rPr lang="en-US" sz="1800" b="1" i="0" u="none" strike="noStrike" cap="none" dirty="0" smtClean="0">
                <a:solidFill>
                  <a:srgbClr val="000000"/>
                </a:solidFill>
                <a:latin typeface="Century Gothic"/>
                <a:ea typeface="Century Gothic"/>
                <a:cs typeface="Century Gothic"/>
                <a:sym typeface="Century Gothic"/>
              </a:rPr>
              <a:t>2020</a:t>
            </a:r>
            <a:endParaRPr sz="1800" b="1" i="0" u="none" strike="noStrike" cap="none" dirty="0">
              <a:solidFill>
                <a:srgbClr val="000000"/>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rgbClr val="000000"/>
              </a:solidFill>
              <a:latin typeface="Century Gothic"/>
              <a:ea typeface="Century Gothic"/>
              <a:cs typeface="Century Gothic"/>
              <a:sym typeface="Century Gothic"/>
            </a:endParaRPr>
          </a:p>
          <a:p>
            <a:pPr marL="457200" marR="0" lvl="0" indent="-342900" algn="l" rtl="0">
              <a:lnSpc>
                <a:spcPct val="100000"/>
              </a:lnSpc>
              <a:spcBef>
                <a:spcPts val="0"/>
              </a:spcBef>
              <a:spcAft>
                <a:spcPts val="0"/>
              </a:spcAft>
              <a:buClr>
                <a:schemeClr val="dk1"/>
              </a:buClr>
              <a:buSzPts val="1800"/>
              <a:buFont typeface="Century Gothic"/>
              <a:buChar char="●"/>
            </a:pPr>
            <a:r>
              <a:rPr lang="en-US" sz="1800" b="1" i="0" u="none" strike="noStrike" cap="none" dirty="0">
                <a:solidFill>
                  <a:schemeClr val="dk1"/>
                </a:solidFill>
                <a:latin typeface="Century Gothic"/>
                <a:ea typeface="Century Gothic"/>
                <a:cs typeface="Century Gothic"/>
                <a:sym typeface="Century Gothic"/>
              </a:rPr>
              <a:t>Grant Panel meetings </a:t>
            </a:r>
            <a:r>
              <a:rPr lang="en-US" sz="1800" b="1" dirty="0" smtClean="0">
                <a:solidFill>
                  <a:schemeClr val="dk1"/>
                </a:solidFill>
                <a:latin typeface="Century Gothic"/>
                <a:ea typeface="Century Gothic"/>
                <a:cs typeface="Century Gothic"/>
                <a:sym typeface="Century Gothic"/>
              </a:rPr>
              <a:t>April </a:t>
            </a:r>
            <a:r>
              <a:rPr lang="en-US" sz="1800" b="1" i="0" u="none" strike="noStrike" cap="none" dirty="0" smtClean="0">
                <a:solidFill>
                  <a:schemeClr val="dk1"/>
                </a:solidFill>
                <a:latin typeface="Century Gothic"/>
                <a:ea typeface="Century Gothic"/>
                <a:cs typeface="Century Gothic"/>
                <a:sym typeface="Century Gothic"/>
              </a:rPr>
              <a:t>2020</a:t>
            </a:r>
            <a:endParaRPr sz="1800" b="1" i="0" u="none" strike="noStrike" cap="none" dirty="0">
              <a:solidFill>
                <a:schemeClr val="dk1"/>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chemeClr val="dk1"/>
              </a:solidFill>
              <a:latin typeface="Century Gothic"/>
              <a:ea typeface="Century Gothic"/>
              <a:cs typeface="Century Gothic"/>
              <a:sym typeface="Century Gothic"/>
            </a:endParaRPr>
          </a:p>
          <a:p>
            <a:pPr marL="457200" marR="0" lvl="0" indent="-342900" algn="l" rtl="0">
              <a:lnSpc>
                <a:spcPct val="100000"/>
              </a:lnSpc>
              <a:spcBef>
                <a:spcPts val="0"/>
              </a:spcBef>
              <a:spcAft>
                <a:spcPts val="0"/>
              </a:spcAft>
              <a:buClr>
                <a:srgbClr val="000000"/>
              </a:buClr>
              <a:buSzPts val="1800"/>
              <a:buFont typeface="Century Gothic"/>
              <a:buChar char="●"/>
            </a:pPr>
            <a:r>
              <a:rPr lang="en-US" sz="1800" b="1" i="0" u="none" strike="noStrike" cap="none" dirty="0">
                <a:solidFill>
                  <a:srgbClr val="000000"/>
                </a:solidFill>
                <a:latin typeface="Century Gothic"/>
                <a:ea typeface="Century Gothic"/>
                <a:cs typeface="Century Gothic"/>
                <a:sym typeface="Century Gothic"/>
              </a:rPr>
              <a:t>Decisions announced at an award event week </a:t>
            </a:r>
            <a:r>
              <a:rPr lang="en-US" sz="1800" b="1" i="0" u="none" strike="noStrike" cap="none" dirty="0" smtClean="0">
                <a:solidFill>
                  <a:srgbClr val="000000"/>
                </a:solidFill>
                <a:latin typeface="Century Gothic"/>
                <a:ea typeface="Century Gothic"/>
                <a:cs typeface="Century Gothic"/>
                <a:sym typeface="Century Gothic"/>
              </a:rPr>
              <a:t>commencing </a:t>
            </a:r>
            <a:r>
              <a:rPr lang="en-US" sz="1800" b="1" i="0" u="none" strike="noStrike" cap="none" dirty="0" smtClean="0">
                <a:solidFill>
                  <a:srgbClr val="000000"/>
                </a:solidFill>
                <a:latin typeface="Century Gothic"/>
                <a:ea typeface="Century Gothic"/>
                <a:cs typeface="Century Gothic"/>
                <a:sym typeface="Century Gothic"/>
              </a:rPr>
              <a:t>Monday 11</a:t>
            </a:r>
            <a:r>
              <a:rPr lang="en-US" sz="1800" b="1" i="0" u="none" strike="noStrike" cap="none" baseline="30000" dirty="0" smtClean="0">
                <a:solidFill>
                  <a:srgbClr val="000000"/>
                </a:solidFill>
                <a:latin typeface="Century Gothic"/>
                <a:ea typeface="Century Gothic"/>
                <a:cs typeface="Century Gothic"/>
                <a:sym typeface="Century Gothic"/>
              </a:rPr>
              <a:t>th</a:t>
            </a:r>
            <a:r>
              <a:rPr lang="en-US" sz="1800" b="1" i="0" u="none" strike="noStrike" cap="none" dirty="0" smtClean="0">
                <a:solidFill>
                  <a:srgbClr val="000000"/>
                </a:solidFill>
                <a:latin typeface="Century Gothic"/>
                <a:ea typeface="Century Gothic"/>
                <a:cs typeface="Century Gothic"/>
                <a:sym typeface="Century Gothic"/>
              </a:rPr>
              <a:t> May</a:t>
            </a:r>
            <a:endParaRPr sz="1800" b="1" i="0" u="none" strike="noStrike" cap="none" dirty="0">
              <a:solidFill>
                <a:schemeClr val="dk1"/>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Clr>
                <a:srgbClr val="000000"/>
              </a:buClr>
              <a:buSzPts val="1800"/>
              <a:buFont typeface="Arial"/>
              <a:buNone/>
            </a:pPr>
            <a:endParaRPr sz="1800" b="1" i="1" u="none" strike="noStrike" cap="none" dirty="0">
              <a:solidFill>
                <a:srgbClr val="000000"/>
              </a:solidFill>
              <a:highlight>
                <a:schemeClr val="lt1"/>
              </a:highlight>
              <a:latin typeface="Century Gothic"/>
              <a:ea typeface="Century Gothic"/>
              <a:cs typeface="Century Gothic"/>
              <a:sym typeface="Century Gothic"/>
            </a:endParaRPr>
          </a:p>
        </p:txBody>
      </p:sp>
      <p:pic>
        <p:nvPicPr>
          <p:cNvPr id="244" name="Google Shape;244;p39"/>
          <p:cNvPicPr preferRelativeResize="0"/>
          <p:nvPr/>
        </p:nvPicPr>
        <p:blipFill rotWithShape="1">
          <a:blip r:embed="rId3">
            <a:alphaModFix/>
          </a:blip>
          <a:srcRect/>
          <a:stretch/>
        </p:blipFill>
        <p:spPr>
          <a:xfrm>
            <a:off x="352850" y="216450"/>
            <a:ext cx="2387650" cy="1472050"/>
          </a:xfrm>
          <a:prstGeom prst="rect">
            <a:avLst/>
          </a:prstGeom>
          <a:noFill/>
          <a:ln>
            <a:noFill/>
          </a:ln>
        </p:spPr>
      </p:pic>
    </p:spTree>
    <p:extLst>
      <p:ext uri="{BB962C8B-B14F-4D97-AF65-F5344CB8AC3E}">
        <p14:creationId xmlns:p14="http://schemas.microsoft.com/office/powerpoint/2010/main" val="2004577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0"/>
          <p:cNvSpPr txBox="1">
            <a:spLocks noGrp="1"/>
          </p:cNvSpPr>
          <p:nvPr>
            <p:ph type="ctrTitle"/>
          </p:nvPr>
        </p:nvSpPr>
        <p:spPr>
          <a:xfrm>
            <a:off x="749807" y="2013701"/>
            <a:ext cx="7763815" cy="2357131"/>
          </a:xfrm>
          <a:prstGeom prst="rect">
            <a:avLst/>
          </a:prstGeom>
          <a:noFill/>
          <a:ln>
            <a:noFill/>
          </a:ln>
        </p:spPr>
        <p:txBody>
          <a:bodyPr spcFirstLastPara="1" wrap="square" lIns="91425" tIns="45700" rIns="91425" bIns="45700" anchor="b" anchorCtr="0">
            <a:noAutofit/>
          </a:bodyPr>
          <a:lstStyle/>
          <a:p>
            <a:pPr lvl="0"/>
            <a:r>
              <a:rPr lang="en-US" sz="2400" dirty="0" smtClean="0">
                <a:solidFill>
                  <a:schemeClr val="lt1"/>
                </a:solidFill>
              </a:rPr>
              <a:t>For further information contact</a:t>
            </a:r>
            <a:br>
              <a:rPr lang="en-US" sz="2400" dirty="0" smtClean="0">
                <a:solidFill>
                  <a:schemeClr val="lt1"/>
                </a:solidFill>
              </a:rPr>
            </a:br>
            <a:r>
              <a:rPr lang="en-US" sz="2400" dirty="0" smtClean="0">
                <a:solidFill>
                  <a:schemeClr val="lt1"/>
                </a:solidFill>
              </a:rPr>
              <a:t/>
            </a:r>
            <a:br>
              <a:rPr lang="en-US" sz="2400" dirty="0" smtClean="0">
                <a:solidFill>
                  <a:schemeClr val="lt1"/>
                </a:solidFill>
              </a:rPr>
            </a:br>
            <a:r>
              <a:rPr lang="en-US" sz="2400" dirty="0" smtClean="0">
                <a:solidFill>
                  <a:schemeClr val="lt1"/>
                </a:solidFill>
              </a:rPr>
              <a:t>Michael Hughes </a:t>
            </a:r>
            <a:br>
              <a:rPr lang="en-US" sz="2400" dirty="0" smtClean="0">
                <a:solidFill>
                  <a:schemeClr val="lt1"/>
                </a:solidFill>
              </a:rPr>
            </a:br>
            <a:r>
              <a:rPr lang="en-US" sz="2400" dirty="0" smtClean="0">
                <a:solidFill>
                  <a:schemeClr val="lt1"/>
                </a:solidFill>
              </a:rPr>
              <a:t>Head of Building Sustainable Communities</a:t>
            </a:r>
            <a:r>
              <a:rPr lang="en-US" sz="2400" dirty="0">
                <a:solidFill>
                  <a:schemeClr val="lt1"/>
                </a:solidFill>
              </a:rPr>
              <a:t/>
            </a:r>
            <a:br>
              <a:rPr lang="en-US" sz="2400" dirty="0">
                <a:solidFill>
                  <a:schemeClr val="lt1"/>
                </a:solidFill>
              </a:rPr>
            </a:br>
            <a:r>
              <a:rPr lang="en-US" dirty="0" smtClean="0">
                <a:solidFill>
                  <a:schemeClr val="lt1"/>
                </a:solidFill>
              </a:rPr>
              <a:t> </a:t>
            </a:r>
            <a:r>
              <a:rPr lang="en-US" sz="1800" dirty="0">
                <a:solidFill>
                  <a:schemeClr val="lt1"/>
                </a:solidFill>
              </a:rPr>
              <a:t/>
            </a:r>
            <a:br>
              <a:rPr lang="en-US" sz="1800" dirty="0">
                <a:solidFill>
                  <a:schemeClr val="lt1"/>
                </a:solidFill>
              </a:rPr>
            </a:br>
            <a:r>
              <a:rPr lang="en-US" sz="1800" dirty="0">
                <a:solidFill>
                  <a:schemeClr val="lt1"/>
                </a:solidFill>
              </a:rPr>
              <a:t>Direct Line O28 </a:t>
            </a:r>
            <a:r>
              <a:rPr lang="en-US" sz="1800" dirty="0" smtClean="0">
                <a:solidFill>
                  <a:schemeClr val="lt1"/>
                </a:solidFill>
              </a:rPr>
              <a:t>9590 5530 or email</a:t>
            </a:r>
            <a:br>
              <a:rPr lang="en-US" sz="1800" dirty="0" smtClean="0">
                <a:solidFill>
                  <a:schemeClr val="lt1"/>
                </a:solidFill>
              </a:rPr>
            </a:br>
            <a:r>
              <a:rPr lang="en-US" dirty="0">
                <a:solidFill>
                  <a:schemeClr val="lt1"/>
                </a:solidFill>
              </a:rPr>
              <a:t/>
            </a:r>
            <a:br>
              <a:rPr lang="en-US" dirty="0">
                <a:solidFill>
                  <a:schemeClr val="lt1"/>
                </a:solidFill>
              </a:rPr>
            </a:br>
            <a:r>
              <a:rPr lang="en-US" sz="1800" dirty="0" smtClean="0">
                <a:solidFill>
                  <a:schemeClr val="lt1"/>
                </a:solidFill>
              </a:rPr>
              <a:t>mhughes@communityfoundationni.org</a:t>
            </a:r>
            <a:endParaRPr sz="1800" dirty="0">
              <a:solidFill>
                <a:schemeClr val="lt1"/>
              </a:solidFill>
            </a:endParaRPr>
          </a:p>
        </p:txBody>
      </p:sp>
    </p:spTree>
    <p:extLst>
      <p:ext uri="{BB962C8B-B14F-4D97-AF65-F5344CB8AC3E}">
        <p14:creationId xmlns:p14="http://schemas.microsoft.com/office/powerpoint/2010/main" val="3330586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4"/>
          <p:cNvSpPr txBox="1">
            <a:spLocks noGrp="1"/>
          </p:cNvSpPr>
          <p:nvPr>
            <p:ph type="title"/>
          </p:nvPr>
        </p:nvSpPr>
        <p:spPr>
          <a:xfrm>
            <a:off x="623888" y="2019087"/>
            <a:ext cx="7886700" cy="2852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4500"/>
              <a:buNone/>
            </a:pPr>
            <a:endParaRPr/>
          </a:p>
        </p:txBody>
      </p:sp>
      <p:sp>
        <p:nvSpPr>
          <p:cNvPr id="104" name="Google Shape;104;p4"/>
          <p:cNvSpPr txBox="1">
            <a:spLocks noGrp="1"/>
          </p:cNvSpPr>
          <p:nvPr>
            <p:ph type="body" idx="1"/>
          </p:nvPr>
        </p:nvSpPr>
        <p:spPr>
          <a:xfrm>
            <a:off x="623888" y="4898812"/>
            <a:ext cx="7886700" cy="1500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750"/>
              </a:spcBef>
              <a:spcAft>
                <a:spcPts val="0"/>
              </a:spcAft>
              <a:buSzPts val="1800"/>
              <a:buNone/>
            </a:pPr>
            <a:endParaRPr/>
          </a:p>
        </p:txBody>
      </p:sp>
      <p:pic>
        <p:nvPicPr>
          <p:cNvPr id="105" name="Google Shape;105;p4"/>
          <p:cNvPicPr preferRelativeResize="0"/>
          <p:nvPr/>
        </p:nvPicPr>
        <p:blipFill rotWithShape="1">
          <a:blip r:embed="rId3">
            <a:alphaModFix/>
          </a:blip>
          <a:srcRect/>
          <a:stretch/>
        </p:blipFill>
        <p:spPr>
          <a:xfrm>
            <a:off x="0" y="0"/>
            <a:ext cx="9144000" cy="68972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6"/>
          <p:cNvSpPr txBox="1">
            <a:spLocks noGrp="1"/>
          </p:cNvSpPr>
          <p:nvPr>
            <p:ph type="title"/>
          </p:nvPr>
        </p:nvSpPr>
        <p:spPr>
          <a:xfrm>
            <a:off x="337927" y="365125"/>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111" name="Google Shape;111;p6"/>
          <p:cNvSpPr txBox="1"/>
          <p:nvPr/>
        </p:nvSpPr>
        <p:spPr>
          <a:xfrm>
            <a:off x="352800" y="2064125"/>
            <a:ext cx="8438400" cy="4184100"/>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Clr>
                <a:srgbClr val="000000"/>
              </a:buClr>
              <a:buSzPts val="2400"/>
              <a:buFont typeface="Arial"/>
              <a:buNone/>
            </a:pPr>
            <a:r>
              <a:rPr lang="en-US" sz="2400" b="1" i="0" u="none" strike="noStrike" cap="none">
                <a:solidFill>
                  <a:srgbClr val="000000"/>
                </a:solidFill>
                <a:highlight>
                  <a:schemeClr val="lt1"/>
                </a:highlight>
                <a:latin typeface="Century Gothic"/>
                <a:ea typeface="Century Gothic"/>
                <a:cs typeface="Century Gothic"/>
                <a:sym typeface="Century Gothic"/>
              </a:rPr>
              <a:t>Shifting the Power to Those with the </a:t>
            </a:r>
            <a:r>
              <a:rPr lang="en-US" sz="2400" b="1" i="0" u="sng" strike="noStrike" cap="none">
                <a:solidFill>
                  <a:srgbClr val="000000"/>
                </a:solidFill>
                <a:highlight>
                  <a:schemeClr val="lt1"/>
                </a:highlight>
                <a:latin typeface="Century Gothic"/>
                <a:ea typeface="Century Gothic"/>
                <a:cs typeface="Century Gothic"/>
                <a:sym typeface="Century Gothic"/>
              </a:rPr>
              <a:t>Lived Experience</a:t>
            </a:r>
            <a:r>
              <a:rPr lang="en-US" sz="2400" b="1" i="0" u="none" strike="noStrike" cap="none">
                <a:solidFill>
                  <a:srgbClr val="000000"/>
                </a:solidFill>
                <a:highlight>
                  <a:schemeClr val="lt1"/>
                </a:highlight>
                <a:latin typeface="Century Gothic"/>
                <a:ea typeface="Century Gothic"/>
                <a:cs typeface="Century Gothic"/>
                <a:sym typeface="Century Gothic"/>
              </a:rPr>
              <a:t> </a:t>
            </a:r>
            <a:endParaRPr sz="2400" b="1" i="0" u="none" strike="noStrike" cap="none">
              <a:solidFill>
                <a:srgbClr val="000000"/>
              </a:solidFill>
              <a:highlight>
                <a:schemeClr val="lt1"/>
              </a:highlight>
              <a:latin typeface="Century Gothic"/>
              <a:ea typeface="Century Gothic"/>
              <a:cs typeface="Century Gothic"/>
              <a:sym typeface="Century Gothic"/>
            </a:endParaRPr>
          </a:p>
          <a:p>
            <a:pPr marL="0" marR="0" lvl="0" indent="0" algn="ctr" rtl="0">
              <a:lnSpc>
                <a:spcPct val="115000"/>
              </a:lnSpc>
              <a:spcBef>
                <a:spcPts val="0"/>
              </a:spcBef>
              <a:spcAft>
                <a:spcPts val="0"/>
              </a:spcAft>
              <a:buClr>
                <a:srgbClr val="000000"/>
              </a:buClr>
              <a:buSzPts val="2400"/>
              <a:buFont typeface="Arial"/>
              <a:buNone/>
            </a:pPr>
            <a:r>
              <a:rPr lang="en-US" sz="2400" b="1" i="1" u="none" strike="noStrike" cap="none">
                <a:solidFill>
                  <a:srgbClr val="000000"/>
                </a:solidFill>
                <a:highlight>
                  <a:schemeClr val="lt1"/>
                </a:highlight>
                <a:latin typeface="Century Gothic"/>
                <a:ea typeface="Century Gothic"/>
                <a:cs typeface="Century Gothic"/>
                <a:sym typeface="Century Gothic"/>
              </a:rPr>
              <a:t> </a:t>
            </a:r>
            <a:endParaRPr sz="2400" b="1" i="1" u="none" strike="noStrike" cap="none">
              <a:solidFill>
                <a:srgbClr val="000000"/>
              </a:solidFill>
              <a:highlight>
                <a:schemeClr val="lt1"/>
              </a:highlight>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2400"/>
              <a:buFont typeface="Arial"/>
              <a:buNone/>
            </a:pPr>
            <a:r>
              <a:rPr lang="en-US" sz="2400" b="1" i="0" u="none" strike="noStrike" cap="none">
                <a:solidFill>
                  <a:schemeClr val="dk1"/>
                </a:solidFill>
                <a:latin typeface="Century Gothic"/>
                <a:ea typeface="Century Gothic"/>
                <a:cs typeface="Century Gothic"/>
                <a:sym typeface="Century Gothic"/>
              </a:rPr>
              <a:t>Working in partnership to; </a:t>
            </a:r>
            <a:endParaRPr sz="2400" b="1"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2400"/>
              <a:buFont typeface="Arial"/>
              <a:buNone/>
            </a:pPr>
            <a:endParaRPr sz="2400" b="1" i="0" u="none" strike="noStrike" cap="none">
              <a:solidFill>
                <a:schemeClr val="dk1"/>
              </a:solidFill>
              <a:latin typeface="Century Gothic"/>
              <a:ea typeface="Century Gothic"/>
              <a:cs typeface="Century Gothic"/>
              <a:sym typeface="Century Gothic"/>
            </a:endParaRPr>
          </a:p>
          <a:p>
            <a:pPr marL="457200" marR="0" lvl="0" indent="-381000" algn="l" rtl="0">
              <a:lnSpc>
                <a:spcPct val="100000"/>
              </a:lnSpc>
              <a:spcBef>
                <a:spcPts val="0"/>
              </a:spcBef>
              <a:spcAft>
                <a:spcPts val="0"/>
              </a:spcAft>
              <a:buClr>
                <a:schemeClr val="dk1"/>
              </a:buClr>
              <a:buSzPts val="2400"/>
              <a:buFont typeface="Century Gothic"/>
              <a:buChar char="●"/>
            </a:pPr>
            <a:r>
              <a:rPr lang="en-US" sz="2400" b="1" i="0" u="none" strike="noStrike" cap="none">
                <a:solidFill>
                  <a:schemeClr val="dk1"/>
                </a:solidFill>
                <a:latin typeface="Century Gothic"/>
                <a:ea typeface="Century Gothic"/>
                <a:cs typeface="Century Gothic"/>
                <a:sym typeface="Century Gothic"/>
              </a:rPr>
              <a:t>Directly invest in communities</a:t>
            </a:r>
            <a:endParaRPr sz="2400" b="1" i="0" u="none" strike="noStrike" cap="none">
              <a:solidFill>
                <a:schemeClr val="dk1"/>
              </a:solidFill>
              <a:latin typeface="Century Gothic"/>
              <a:ea typeface="Century Gothic"/>
              <a:cs typeface="Century Gothic"/>
              <a:sym typeface="Century Gothic"/>
            </a:endParaRPr>
          </a:p>
          <a:p>
            <a:pPr marL="457200" marR="0" lvl="0" indent="-381000" algn="l" rtl="0">
              <a:lnSpc>
                <a:spcPct val="115000"/>
              </a:lnSpc>
              <a:spcBef>
                <a:spcPts val="0"/>
              </a:spcBef>
              <a:spcAft>
                <a:spcPts val="0"/>
              </a:spcAft>
              <a:buClr>
                <a:srgbClr val="000000"/>
              </a:buClr>
              <a:buSzPts val="2400"/>
              <a:buFont typeface="Century Gothic"/>
              <a:buChar char="●"/>
            </a:pPr>
            <a:r>
              <a:rPr lang="en-US" sz="2400" b="1" i="0" u="none" strike="noStrike" cap="none">
                <a:solidFill>
                  <a:srgbClr val="000000"/>
                </a:solidFill>
                <a:latin typeface="Century Gothic"/>
                <a:ea typeface="Century Gothic"/>
                <a:cs typeface="Century Gothic"/>
                <a:sym typeface="Century Gothic"/>
              </a:rPr>
              <a:t>Ensure the lived experiences of people is shaping the shift in power. </a:t>
            </a:r>
            <a:endParaRPr sz="2400" b="1" i="0" u="none" strike="noStrike" cap="none">
              <a:solidFill>
                <a:srgbClr val="000000"/>
              </a:solidFill>
              <a:latin typeface="Century Gothic"/>
              <a:ea typeface="Century Gothic"/>
              <a:cs typeface="Century Gothic"/>
              <a:sym typeface="Century Gothic"/>
            </a:endParaRPr>
          </a:p>
          <a:p>
            <a:pPr marL="457200" marR="0" lvl="0" indent="-381000" algn="l" rtl="0">
              <a:lnSpc>
                <a:spcPct val="100000"/>
              </a:lnSpc>
              <a:spcBef>
                <a:spcPts val="0"/>
              </a:spcBef>
              <a:spcAft>
                <a:spcPts val="0"/>
              </a:spcAft>
              <a:buClr>
                <a:schemeClr val="dk1"/>
              </a:buClr>
              <a:buSzPts val="2400"/>
              <a:buFont typeface="Century Gothic"/>
              <a:buChar char="●"/>
            </a:pPr>
            <a:r>
              <a:rPr lang="en-US" sz="2400" b="1" i="0" u="none" strike="noStrike" cap="none">
                <a:solidFill>
                  <a:schemeClr val="dk1"/>
                </a:solidFill>
                <a:latin typeface="Century Gothic"/>
                <a:ea typeface="Century Gothic"/>
                <a:cs typeface="Century Gothic"/>
                <a:sym typeface="Century Gothic"/>
              </a:rPr>
              <a:t>Partner with others with greater experience, knowledge and connections</a:t>
            </a:r>
            <a:endParaRPr sz="2400" b="1" i="0" u="none" strike="noStrike" cap="none">
              <a:solidFill>
                <a:schemeClr val="dk1"/>
              </a:solidFill>
              <a:latin typeface="Century Gothic"/>
              <a:ea typeface="Century Gothic"/>
              <a:cs typeface="Century Gothic"/>
              <a:sym typeface="Century Gothic"/>
            </a:endParaRPr>
          </a:p>
          <a:p>
            <a:pPr marL="457200" marR="0" lvl="0" indent="-381000" algn="l" rtl="0">
              <a:lnSpc>
                <a:spcPct val="100000"/>
              </a:lnSpc>
              <a:spcBef>
                <a:spcPts val="0"/>
              </a:spcBef>
              <a:spcAft>
                <a:spcPts val="0"/>
              </a:spcAft>
              <a:buClr>
                <a:srgbClr val="000000"/>
              </a:buClr>
              <a:buSzPts val="2400"/>
              <a:buFont typeface="Century Gothic"/>
              <a:buChar char="●"/>
            </a:pPr>
            <a:r>
              <a:rPr lang="en-US" sz="2400" b="1" i="0" u="none" strike="noStrike" cap="none">
                <a:solidFill>
                  <a:srgbClr val="000000"/>
                </a:solidFill>
                <a:latin typeface="Century Gothic"/>
                <a:ea typeface="Century Gothic"/>
                <a:cs typeface="Century Gothic"/>
                <a:sym typeface="Century Gothic"/>
              </a:rPr>
              <a:t>Adapt to change learning from lived experiences</a:t>
            </a:r>
            <a:endParaRPr sz="2400" b="1" i="0" u="none" strike="noStrike" cap="none">
              <a:solidFill>
                <a:srgbClr val="000000"/>
              </a:solidFill>
              <a:latin typeface="Century Gothic"/>
              <a:ea typeface="Century Gothic"/>
              <a:cs typeface="Century Gothic"/>
              <a:sym typeface="Century Gothic"/>
            </a:endParaRPr>
          </a:p>
          <a:p>
            <a:pPr marL="457200" marR="0" lvl="0" indent="-381000" algn="l" rtl="0">
              <a:lnSpc>
                <a:spcPct val="100000"/>
              </a:lnSpc>
              <a:spcBef>
                <a:spcPts val="0"/>
              </a:spcBef>
              <a:spcAft>
                <a:spcPts val="0"/>
              </a:spcAft>
              <a:buClr>
                <a:schemeClr val="dk1"/>
              </a:buClr>
              <a:buSzPts val="2400"/>
              <a:buFont typeface="Century Gothic"/>
              <a:buChar char="●"/>
            </a:pPr>
            <a:r>
              <a:rPr lang="en-US" sz="2400" b="1" i="0" u="none" strike="noStrike" cap="none">
                <a:solidFill>
                  <a:schemeClr val="dk1"/>
                </a:solidFill>
                <a:latin typeface="Century Gothic"/>
                <a:ea typeface="Century Gothic"/>
                <a:cs typeface="Century Gothic"/>
                <a:sym typeface="Century Gothic"/>
              </a:rPr>
              <a:t>Influence future policy and programmes </a:t>
            </a:r>
            <a:endParaRPr sz="2400" b="0" i="0" u="none" strike="noStrike" cap="none">
              <a:solidFill>
                <a:schemeClr val="dk1"/>
              </a:solidFill>
              <a:latin typeface="Century Gothic"/>
              <a:ea typeface="Century Gothic"/>
              <a:cs typeface="Century Gothic"/>
              <a:sym typeface="Century Gothic"/>
            </a:endParaRPr>
          </a:p>
        </p:txBody>
      </p:sp>
      <p:pic>
        <p:nvPicPr>
          <p:cNvPr id="112" name="Google Shape;112;p6"/>
          <p:cNvPicPr preferRelativeResize="0"/>
          <p:nvPr/>
        </p:nvPicPr>
        <p:blipFill rotWithShape="1">
          <a:blip r:embed="rId3">
            <a:alphaModFix/>
          </a:blip>
          <a:srcRect/>
          <a:stretch/>
        </p:blipFill>
        <p:spPr>
          <a:xfrm>
            <a:off x="352850" y="365125"/>
            <a:ext cx="2387650" cy="13255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8"/>
          <p:cNvSpPr txBox="1"/>
          <p:nvPr/>
        </p:nvSpPr>
        <p:spPr>
          <a:xfrm>
            <a:off x="337925" y="1901799"/>
            <a:ext cx="8050800" cy="4523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300"/>
              <a:buFont typeface="Century Gothic"/>
              <a:buNone/>
            </a:pPr>
            <a:r>
              <a:rPr lang="en-US" sz="3000" b="1" i="0" u="none" strike="noStrike" cap="none">
                <a:solidFill>
                  <a:srgbClr val="000000"/>
                </a:solidFill>
                <a:latin typeface="Century Gothic"/>
                <a:ea typeface="Century Gothic"/>
                <a:cs typeface="Century Gothic"/>
                <a:sym typeface="Century Gothic"/>
              </a:rPr>
              <a:t>How will we shift the power?</a:t>
            </a:r>
            <a:endParaRPr sz="3000" b="1" i="0" u="none" strike="noStrike" cap="none">
              <a:solidFill>
                <a:srgbClr val="000000"/>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2800"/>
              <a:buFont typeface="Arial"/>
              <a:buNone/>
            </a:pPr>
            <a:endParaRPr sz="2800" b="1" i="0" u="none" strike="noStrike" cap="none">
              <a:solidFill>
                <a:srgbClr val="000000"/>
              </a:solidFill>
              <a:latin typeface="Century Gothic"/>
              <a:ea typeface="Century Gothic"/>
              <a:cs typeface="Century Gothic"/>
              <a:sym typeface="Century Gothic"/>
            </a:endParaRPr>
          </a:p>
          <a:p>
            <a:pPr marL="457200" marR="0" lvl="0" indent="-406400" algn="l" rtl="0">
              <a:lnSpc>
                <a:spcPct val="115000"/>
              </a:lnSpc>
              <a:spcBef>
                <a:spcPts val="0"/>
              </a:spcBef>
              <a:spcAft>
                <a:spcPts val="0"/>
              </a:spcAft>
              <a:buClr>
                <a:schemeClr val="dk1"/>
              </a:buClr>
              <a:buSzPts val="2800"/>
              <a:buFont typeface="Century Gothic"/>
              <a:buChar char="●"/>
            </a:pPr>
            <a:r>
              <a:rPr lang="en-US" sz="2800" b="1" i="0" u="none" strike="noStrike" cap="none">
                <a:solidFill>
                  <a:schemeClr val="dk1"/>
                </a:solidFill>
                <a:latin typeface="Century Gothic"/>
                <a:ea typeface="Century Gothic"/>
                <a:cs typeface="Century Gothic"/>
                <a:sym typeface="Century Gothic"/>
              </a:rPr>
              <a:t>Participation and Inclusion - those with the lived experience, those with perceived power including grant panels</a:t>
            </a:r>
            <a:endParaRPr sz="2800" b="1" i="0" u="none" strike="noStrike" cap="none">
              <a:solidFill>
                <a:schemeClr val="dk1"/>
              </a:solidFill>
              <a:latin typeface="Century Gothic"/>
              <a:ea typeface="Century Gothic"/>
              <a:cs typeface="Century Gothic"/>
              <a:sym typeface="Century Gothic"/>
            </a:endParaRPr>
          </a:p>
          <a:p>
            <a:pPr marL="457200" marR="0" lvl="0" indent="-406400" algn="l" rtl="0">
              <a:lnSpc>
                <a:spcPct val="115000"/>
              </a:lnSpc>
              <a:spcBef>
                <a:spcPts val="0"/>
              </a:spcBef>
              <a:spcAft>
                <a:spcPts val="0"/>
              </a:spcAft>
              <a:buClr>
                <a:srgbClr val="000000"/>
              </a:buClr>
              <a:buSzPts val="2800"/>
              <a:buFont typeface="Century Gothic"/>
              <a:buChar char="●"/>
            </a:pPr>
            <a:r>
              <a:rPr lang="en-US" sz="2800" b="1" i="0" u="none" strike="noStrike" cap="none">
                <a:solidFill>
                  <a:srgbClr val="000000"/>
                </a:solidFill>
                <a:latin typeface="Century Gothic"/>
                <a:ea typeface="Century Gothic"/>
                <a:cs typeface="Century Gothic"/>
                <a:sym typeface="Century Gothic"/>
              </a:rPr>
              <a:t>Relational - funding that is a blessing not a curse</a:t>
            </a:r>
            <a:endParaRPr sz="2800" b="0" i="0" u="none" strike="noStrike" cap="none">
              <a:solidFill>
                <a:srgbClr val="000000"/>
              </a:solidFill>
              <a:latin typeface="Century Gothic"/>
              <a:ea typeface="Century Gothic"/>
              <a:cs typeface="Century Gothic"/>
              <a:sym typeface="Century Gothic"/>
            </a:endParaRPr>
          </a:p>
          <a:p>
            <a:pPr marL="457200" marR="0" lvl="0" indent="-406400" algn="l" rtl="0">
              <a:lnSpc>
                <a:spcPct val="115000"/>
              </a:lnSpc>
              <a:spcBef>
                <a:spcPts val="0"/>
              </a:spcBef>
              <a:spcAft>
                <a:spcPts val="0"/>
              </a:spcAft>
              <a:buClr>
                <a:schemeClr val="dk1"/>
              </a:buClr>
              <a:buSzPts val="2800"/>
              <a:buFont typeface="Century Gothic"/>
              <a:buChar char="●"/>
            </a:pPr>
            <a:r>
              <a:rPr lang="en-US" sz="2800" b="1" i="0" u="none" strike="noStrike" cap="none">
                <a:solidFill>
                  <a:schemeClr val="dk1"/>
                </a:solidFill>
                <a:latin typeface="Century Gothic"/>
                <a:ea typeface="Century Gothic"/>
                <a:cs typeface="Century Gothic"/>
                <a:sym typeface="Century Gothic"/>
              </a:rPr>
              <a:t>Building Capacity - ‘grants plus’</a:t>
            </a:r>
            <a:endParaRPr sz="2800" b="0" i="0" u="none" strike="noStrike" cap="none">
              <a:solidFill>
                <a:srgbClr val="000000"/>
              </a:solidFill>
              <a:latin typeface="Century Gothic"/>
              <a:ea typeface="Century Gothic"/>
              <a:cs typeface="Century Gothic"/>
              <a:sym typeface="Century Gothic"/>
            </a:endParaRPr>
          </a:p>
          <a:p>
            <a:pPr marL="457200" marR="0" lvl="0" indent="-406400" algn="l" rtl="0">
              <a:lnSpc>
                <a:spcPct val="115000"/>
              </a:lnSpc>
              <a:spcBef>
                <a:spcPts val="0"/>
              </a:spcBef>
              <a:spcAft>
                <a:spcPts val="0"/>
              </a:spcAft>
              <a:buClr>
                <a:srgbClr val="000000"/>
              </a:buClr>
              <a:buSzPts val="2800"/>
              <a:buFont typeface="Century Gothic"/>
              <a:buChar char="●"/>
            </a:pPr>
            <a:r>
              <a:rPr lang="en-US" sz="2800" b="1" i="0" u="none" strike="noStrike" cap="none">
                <a:solidFill>
                  <a:srgbClr val="000000"/>
                </a:solidFill>
                <a:latin typeface="Century Gothic"/>
                <a:ea typeface="Century Gothic"/>
                <a:cs typeface="Century Gothic"/>
                <a:sym typeface="Century Gothic"/>
              </a:rPr>
              <a:t>Roadshows, information sessions, media</a:t>
            </a:r>
            <a:endParaRPr sz="2800" b="0" i="0" u="none" strike="noStrike" cap="none">
              <a:solidFill>
                <a:srgbClr val="000000"/>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Clr>
                <a:srgbClr val="000000"/>
              </a:buClr>
              <a:buSzPts val="2800"/>
              <a:buFont typeface="Arial"/>
              <a:buNone/>
            </a:pPr>
            <a:endParaRPr sz="28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pic>
        <p:nvPicPr>
          <p:cNvPr id="118" name="Google Shape;118;p8"/>
          <p:cNvPicPr preferRelativeResize="0"/>
          <p:nvPr/>
        </p:nvPicPr>
        <p:blipFill rotWithShape="1">
          <a:blip r:embed="rId3">
            <a:alphaModFix/>
          </a:blip>
          <a:srcRect/>
          <a:stretch/>
        </p:blipFill>
        <p:spPr>
          <a:xfrm>
            <a:off x="646050" y="513525"/>
            <a:ext cx="1984150" cy="12589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9"/>
          <p:cNvSpPr txBox="1">
            <a:spLocks noGrp="1"/>
          </p:cNvSpPr>
          <p:nvPr>
            <p:ph type="title"/>
          </p:nvPr>
        </p:nvSpPr>
        <p:spPr>
          <a:xfrm>
            <a:off x="337927" y="365125"/>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124" name="Google Shape;124;p9"/>
          <p:cNvSpPr txBox="1"/>
          <p:nvPr/>
        </p:nvSpPr>
        <p:spPr>
          <a:xfrm>
            <a:off x="352842" y="2113803"/>
            <a:ext cx="8438400" cy="4431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entury Gothic"/>
                <a:ea typeface="Century Gothic"/>
                <a:cs typeface="Century Gothic"/>
                <a:sym typeface="Century Gothic"/>
              </a:rPr>
              <a:t>Three Strategic Themes Open For Applications: </a:t>
            </a:r>
            <a:endParaRPr sz="2000" b="1"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entury Gothic"/>
                <a:ea typeface="Century Gothic"/>
                <a:cs typeface="Century Gothic"/>
                <a:sym typeface="Century Gothic"/>
              </a:rPr>
              <a:t> </a:t>
            </a:r>
            <a:endParaRPr sz="2000" b="1" i="0" u="none" strike="noStrike" cap="none">
              <a:solidFill>
                <a:srgbClr val="000000"/>
              </a:solidFill>
              <a:latin typeface="Century Gothic"/>
              <a:ea typeface="Century Gothic"/>
              <a:cs typeface="Century Gothic"/>
              <a:sym typeface="Century Gothic"/>
            </a:endParaRPr>
          </a:p>
          <a:p>
            <a:pPr marL="457200" marR="0" lvl="0" indent="-355600" algn="l" rtl="0">
              <a:lnSpc>
                <a:spcPct val="200000"/>
              </a:lnSpc>
              <a:spcBef>
                <a:spcPts val="0"/>
              </a:spcBef>
              <a:spcAft>
                <a:spcPts val="0"/>
              </a:spcAft>
              <a:buClr>
                <a:srgbClr val="000000"/>
              </a:buClr>
              <a:buSzPts val="2000"/>
              <a:buFont typeface="Century Gothic"/>
              <a:buChar char="●"/>
            </a:pPr>
            <a:r>
              <a:rPr lang="en-US" sz="2000" b="1" i="0" u="none" strike="noStrike" cap="none">
                <a:solidFill>
                  <a:srgbClr val="000000"/>
                </a:solidFill>
                <a:latin typeface="Century Gothic"/>
                <a:ea typeface="Century Gothic"/>
                <a:cs typeface="Century Gothic"/>
                <a:sym typeface="Century Gothic"/>
              </a:rPr>
              <a:t>Children Surviving and Thriving</a:t>
            </a:r>
            <a:endParaRPr sz="2000" b="1" i="0" u="none" strike="noStrike" cap="none">
              <a:solidFill>
                <a:srgbClr val="000000"/>
              </a:solidFill>
              <a:latin typeface="Century Gothic"/>
              <a:ea typeface="Century Gothic"/>
              <a:cs typeface="Century Gothic"/>
              <a:sym typeface="Century Gothic"/>
            </a:endParaRPr>
          </a:p>
          <a:p>
            <a:pPr marL="457200" marR="0" lvl="0" indent="-355600" algn="l" rtl="0">
              <a:lnSpc>
                <a:spcPct val="200000"/>
              </a:lnSpc>
              <a:spcBef>
                <a:spcPts val="0"/>
              </a:spcBef>
              <a:spcAft>
                <a:spcPts val="0"/>
              </a:spcAft>
              <a:buClr>
                <a:srgbClr val="000000"/>
              </a:buClr>
              <a:buSzPts val="2000"/>
              <a:buFont typeface="Century Gothic"/>
              <a:buChar char="●"/>
            </a:pPr>
            <a:r>
              <a:rPr lang="en-US" sz="2000" b="1" i="0" u="none" strike="noStrike" cap="none">
                <a:solidFill>
                  <a:schemeClr val="dk1"/>
                </a:solidFill>
                <a:latin typeface="Century Gothic"/>
                <a:ea typeface="Century Gothic"/>
                <a:cs typeface="Century Gothic"/>
                <a:sym typeface="Century Gothic"/>
              </a:rPr>
              <a:t>Global Health Matters</a:t>
            </a:r>
            <a:endParaRPr sz="2000" b="1" i="0" u="none" strike="noStrike" cap="none">
              <a:solidFill>
                <a:schemeClr val="dk1"/>
              </a:solidFill>
              <a:latin typeface="Century Gothic"/>
              <a:ea typeface="Century Gothic"/>
              <a:cs typeface="Century Gothic"/>
              <a:sym typeface="Century Gothic"/>
            </a:endParaRPr>
          </a:p>
          <a:p>
            <a:pPr marL="457200" marR="0" lvl="0" indent="-355600" algn="l" rtl="0">
              <a:lnSpc>
                <a:spcPct val="200000"/>
              </a:lnSpc>
              <a:spcBef>
                <a:spcPts val="0"/>
              </a:spcBef>
              <a:spcAft>
                <a:spcPts val="0"/>
              </a:spcAft>
              <a:buClr>
                <a:srgbClr val="000000"/>
              </a:buClr>
              <a:buSzPts val="2000"/>
              <a:buFont typeface="Century Gothic"/>
              <a:buChar char="●"/>
            </a:pPr>
            <a:r>
              <a:rPr lang="en-US" sz="2000" b="1" i="0" u="none" strike="noStrike" cap="none">
                <a:solidFill>
                  <a:srgbClr val="000000"/>
                </a:solidFill>
                <a:latin typeface="Century Gothic"/>
                <a:ea typeface="Century Gothic"/>
                <a:cs typeface="Century Gothic"/>
                <a:sym typeface="Century Gothic"/>
              </a:rPr>
              <a:t>Fighting for Gender Justice</a:t>
            </a:r>
            <a:endParaRPr sz="2000" b="1" i="0" u="none" strike="noStrike" cap="none">
              <a:solidFill>
                <a:srgbClr val="000000"/>
              </a:solidFill>
              <a:latin typeface="Century Gothic"/>
              <a:ea typeface="Century Gothic"/>
              <a:cs typeface="Century Gothic"/>
              <a:sym typeface="Century Gothic"/>
            </a:endParaRPr>
          </a:p>
          <a:p>
            <a:pPr marL="457200" marR="0" lvl="0" indent="0" algn="l" rtl="0">
              <a:lnSpc>
                <a:spcPct val="200000"/>
              </a:lnSpc>
              <a:spcBef>
                <a:spcPts val="0"/>
              </a:spcBef>
              <a:spcAft>
                <a:spcPts val="0"/>
              </a:spcAft>
              <a:buNone/>
            </a:pPr>
            <a:endParaRPr sz="2000" b="1" i="0" u="none" strike="noStrike" cap="none">
              <a:solidFill>
                <a:srgbClr val="8888BD"/>
              </a:solidFill>
              <a:latin typeface="Century Gothic"/>
              <a:ea typeface="Century Gothic"/>
              <a:cs typeface="Century Gothic"/>
              <a:sym typeface="Century Gothic"/>
            </a:endParaRPr>
          </a:p>
        </p:txBody>
      </p:sp>
      <p:pic>
        <p:nvPicPr>
          <p:cNvPr id="125" name="Google Shape;125;p9"/>
          <p:cNvPicPr preferRelativeResize="0"/>
          <p:nvPr/>
        </p:nvPicPr>
        <p:blipFill rotWithShape="1">
          <a:blip r:embed="rId3">
            <a:alphaModFix/>
          </a:blip>
          <a:srcRect/>
          <a:stretch/>
        </p:blipFill>
        <p:spPr>
          <a:xfrm>
            <a:off x="352850" y="365125"/>
            <a:ext cx="2387650" cy="1325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5"/>
          <p:cNvSpPr txBox="1">
            <a:spLocks noGrp="1"/>
          </p:cNvSpPr>
          <p:nvPr>
            <p:ph type="title"/>
          </p:nvPr>
        </p:nvSpPr>
        <p:spPr>
          <a:xfrm>
            <a:off x="337927" y="365125"/>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131" name="Google Shape;131;p15"/>
          <p:cNvSpPr txBox="1"/>
          <p:nvPr/>
        </p:nvSpPr>
        <p:spPr>
          <a:xfrm>
            <a:off x="352842" y="2113803"/>
            <a:ext cx="8438400" cy="4431900"/>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Clr>
                <a:srgbClr val="000000"/>
              </a:buClr>
              <a:buSzPts val="2000"/>
              <a:buFont typeface="Arial"/>
              <a:buNone/>
            </a:pPr>
            <a:r>
              <a:rPr lang="en-US" sz="1800" b="1" i="0" u="none" strike="noStrike" cap="none" dirty="0">
                <a:solidFill>
                  <a:srgbClr val="000000"/>
                </a:solidFill>
                <a:latin typeface="Century Gothic" panose="020B0502020202020204" pitchFamily="34" charset="0"/>
                <a:ea typeface="Century Gothic"/>
                <a:cs typeface="Century Gothic"/>
                <a:sym typeface="Century Gothic"/>
              </a:rPr>
              <a:t>Global Health </a:t>
            </a:r>
            <a:r>
              <a:rPr lang="en-US" sz="1800" b="1" i="0" u="none" strike="noStrike" cap="none" dirty="0" smtClean="0">
                <a:solidFill>
                  <a:srgbClr val="000000"/>
                </a:solidFill>
                <a:latin typeface="Century Gothic" panose="020B0502020202020204" pitchFamily="34" charset="0"/>
                <a:ea typeface="Century Gothic"/>
                <a:cs typeface="Century Gothic"/>
                <a:sym typeface="Century Gothic"/>
              </a:rPr>
              <a:t>Matters – Outcomes Expected </a:t>
            </a:r>
            <a:endParaRPr sz="1800" b="1" i="0" u="none" strike="noStrike" cap="none" dirty="0">
              <a:solidFill>
                <a:srgbClr val="000000"/>
              </a:solidFill>
              <a:latin typeface="Century Gothic" panose="020B0502020202020204" pitchFamily="34" charset="0"/>
              <a:ea typeface="Century Gothic"/>
              <a:cs typeface="Century Gothic"/>
              <a:sym typeface="Century Gothic"/>
            </a:endParaRPr>
          </a:p>
          <a:p>
            <a:pPr marL="457200" marR="0" lvl="0" indent="-355600" algn="l" rtl="0">
              <a:lnSpc>
                <a:spcPct val="115000"/>
              </a:lnSpc>
              <a:spcBef>
                <a:spcPts val="0"/>
              </a:spcBef>
              <a:spcAft>
                <a:spcPts val="0"/>
              </a:spcAft>
              <a:buClr>
                <a:schemeClr val="dk1"/>
              </a:buClr>
              <a:buSzPts val="2000"/>
              <a:buFont typeface="Century Gothic"/>
              <a:buChar char="●"/>
            </a:pPr>
            <a:r>
              <a:rPr lang="en-US" sz="1800" b="1" i="0" u="none" strike="noStrike" cap="none" dirty="0">
                <a:solidFill>
                  <a:schemeClr val="dk1"/>
                </a:solidFill>
                <a:latin typeface="Century Gothic" panose="020B0502020202020204" pitchFamily="34" charset="0"/>
                <a:ea typeface="Century Gothic"/>
                <a:cs typeface="Century Gothic"/>
                <a:sym typeface="Century Gothic"/>
              </a:rPr>
              <a:t>We want people with mental health problems to be able to access the support they need to </a:t>
            </a:r>
            <a:r>
              <a:rPr lang="en-US" sz="1800" b="1" i="0" u="none" strike="noStrike" cap="none" dirty="0" smtClean="0">
                <a:solidFill>
                  <a:schemeClr val="dk1"/>
                </a:solidFill>
                <a:latin typeface="Century Gothic" panose="020B0502020202020204" pitchFamily="34" charset="0"/>
                <a:ea typeface="Century Gothic"/>
                <a:cs typeface="Century Gothic"/>
                <a:sym typeface="Century Gothic"/>
              </a:rPr>
              <a:t>recover</a:t>
            </a:r>
          </a:p>
          <a:p>
            <a:pPr marL="457200" marR="0" lvl="0" indent="-355600" algn="l" rtl="0">
              <a:lnSpc>
                <a:spcPct val="115000"/>
              </a:lnSpc>
              <a:spcBef>
                <a:spcPts val="0"/>
              </a:spcBef>
              <a:spcAft>
                <a:spcPts val="0"/>
              </a:spcAft>
              <a:buClr>
                <a:schemeClr val="dk1"/>
              </a:buClr>
              <a:buSzPts val="2000"/>
              <a:buFont typeface="Century Gothic"/>
              <a:buChar char="●"/>
            </a:pPr>
            <a:endParaRPr lang="en-US" sz="1800" b="1" dirty="0">
              <a:solidFill>
                <a:schemeClr val="dk1"/>
              </a:solidFill>
              <a:latin typeface="Century Gothic" panose="020B0502020202020204" pitchFamily="34" charset="0"/>
              <a:ea typeface="Century Gothic"/>
              <a:cs typeface="Century Gothic"/>
              <a:sym typeface="Century Gothic"/>
            </a:endParaRPr>
          </a:p>
          <a:p>
            <a:pPr marL="101600" marR="0" lvl="0" algn="l" rtl="0">
              <a:lnSpc>
                <a:spcPct val="115000"/>
              </a:lnSpc>
              <a:spcBef>
                <a:spcPts val="0"/>
              </a:spcBef>
              <a:spcAft>
                <a:spcPts val="0"/>
              </a:spcAft>
              <a:buClr>
                <a:schemeClr val="dk1"/>
              </a:buClr>
              <a:buSzPts val="2000"/>
            </a:pPr>
            <a:r>
              <a:rPr lang="en-US" sz="1800" b="1" i="0" u="none" strike="noStrike" cap="none" dirty="0" err="1" smtClean="0">
                <a:solidFill>
                  <a:schemeClr val="dk1"/>
                </a:solidFill>
                <a:latin typeface="Century Gothic" panose="020B0502020202020204" pitchFamily="34" charset="0"/>
                <a:ea typeface="Century Gothic"/>
                <a:cs typeface="Century Gothic"/>
                <a:sym typeface="Century Gothic"/>
              </a:rPr>
              <a:t>And/Or</a:t>
            </a:r>
            <a:r>
              <a:rPr lang="en-US" sz="1800" b="1" i="0" u="none" strike="noStrike" cap="none" dirty="0" smtClean="0">
                <a:solidFill>
                  <a:schemeClr val="dk1"/>
                </a:solidFill>
                <a:latin typeface="Century Gothic" panose="020B0502020202020204" pitchFamily="34" charset="0"/>
                <a:ea typeface="Century Gothic"/>
                <a:cs typeface="Century Gothic"/>
                <a:sym typeface="Century Gothic"/>
              </a:rPr>
              <a:t> </a:t>
            </a:r>
            <a:endParaRPr sz="1800" b="1" i="0" u="none" strike="noStrike" cap="none" dirty="0">
              <a:solidFill>
                <a:schemeClr val="dk1"/>
              </a:solidFill>
              <a:latin typeface="Century Gothic" panose="020B0502020202020204" pitchFamily="34" charset="0"/>
              <a:ea typeface="Century Gothic"/>
              <a:cs typeface="Century Gothic"/>
              <a:sym typeface="Century Gothic"/>
            </a:endParaRPr>
          </a:p>
          <a:p>
            <a:pPr marL="457200" marR="0" lvl="0" indent="0" algn="l" rtl="0">
              <a:lnSpc>
                <a:spcPct val="115000"/>
              </a:lnSpc>
              <a:spcBef>
                <a:spcPts val="0"/>
              </a:spcBef>
              <a:spcAft>
                <a:spcPts val="0"/>
              </a:spcAft>
              <a:buClr>
                <a:srgbClr val="000000"/>
              </a:buClr>
              <a:buSzPts val="2000"/>
              <a:buFont typeface="Arial"/>
              <a:buNone/>
            </a:pPr>
            <a:endParaRPr sz="1800" b="1" i="0" u="none" strike="noStrike" cap="none" dirty="0">
              <a:solidFill>
                <a:srgbClr val="000000"/>
              </a:solidFill>
              <a:latin typeface="Century Gothic" panose="020B0502020202020204" pitchFamily="34" charset="0"/>
              <a:ea typeface="Century Gothic"/>
              <a:cs typeface="Century Gothic"/>
              <a:sym typeface="Century Gothic"/>
            </a:endParaRPr>
          </a:p>
          <a:p>
            <a:pPr marL="457200" marR="0" lvl="0" indent="-355600" algn="l" rtl="0">
              <a:lnSpc>
                <a:spcPct val="115000"/>
              </a:lnSpc>
              <a:spcBef>
                <a:spcPts val="0"/>
              </a:spcBef>
              <a:spcAft>
                <a:spcPts val="0"/>
              </a:spcAft>
              <a:buClr>
                <a:srgbClr val="000000"/>
              </a:buClr>
              <a:buSzPts val="2000"/>
              <a:buFont typeface="Century Gothic"/>
              <a:buChar char="●"/>
            </a:pPr>
            <a:r>
              <a:rPr lang="en-US" sz="1800" b="1" i="0" u="none" strike="noStrike" cap="none" dirty="0">
                <a:solidFill>
                  <a:srgbClr val="000000"/>
                </a:solidFill>
                <a:latin typeface="Century Gothic" panose="020B0502020202020204" pitchFamily="34" charset="0"/>
                <a:ea typeface="Century Gothic"/>
                <a:cs typeface="Century Gothic"/>
                <a:sym typeface="Century Gothic"/>
              </a:rPr>
              <a:t>We want people with mental health problems to be empowered to speak out and to live free from stigma and discrimination</a:t>
            </a:r>
            <a:endParaRPr sz="1800" b="1" i="0" u="none" strike="noStrike" cap="none" dirty="0">
              <a:solidFill>
                <a:srgbClr val="000000"/>
              </a:solidFill>
              <a:latin typeface="Century Gothic" panose="020B0502020202020204" pitchFamily="34" charset="0"/>
              <a:ea typeface="Century Gothic"/>
              <a:cs typeface="Century Gothic"/>
              <a:sym typeface="Century Gothic"/>
            </a:endParaRPr>
          </a:p>
          <a:p>
            <a:pPr marL="457200" marR="0" lvl="0" indent="0" algn="l" rtl="0">
              <a:lnSpc>
                <a:spcPct val="115000"/>
              </a:lnSpc>
              <a:spcBef>
                <a:spcPts val="0"/>
              </a:spcBef>
              <a:spcAft>
                <a:spcPts val="0"/>
              </a:spcAft>
              <a:buClr>
                <a:srgbClr val="000000"/>
              </a:buClr>
              <a:buSzPts val="2000"/>
              <a:buFont typeface="Arial"/>
              <a:buNone/>
            </a:pPr>
            <a:endParaRPr sz="1800" b="1" i="0" u="none" strike="noStrike" cap="none" dirty="0">
              <a:solidFill>
                <a:srgbClr val="000000"/>
              </a:solidFill>
              <a:latin typeface="Century Gothic" panose="020B0502020202020204" pitchFamily="34" charset="0"/>
              <a:ea typeface="Century Gothic"/>
              <a:cs typeface="Century Gothic"/>
              <a:sym typeface="Century Gothic"/>
            </a:endParaRPr>
          </a:p>
          <a:p>
            <a:pPr marL="457200" marR="0" lvl="0" indent="-355600" algn="l" rtl="0">
              <a:lnSpc>
                <a:spcPct val="115000"/>
              </a:lnSpc>
              <a:spcBef>
                <a:spcPts val="0"/>
              </a:spcBef>
              <a:spcAft>
                <a:spcPts val="0"/>
              </a:spcAft>
              <a:buClr>
                <a:srgbClr val="000000"/>
              </a:buClr>
              <a:buSzPts val="2000"/>
              <a:buFont typeface="Century Gothic"/>
              <a:buChar char="●"/>
            </a:pPr>
            <a:r>
              <a:rPr lang="en-US" sz="1800" b="1" i="0" u="none" strike="noStrike" cap="none" dirty="0">
                <a:solidFill>
                  <a:schemeClr val="dk1"/>
                </a:solidFill>
                <a:latin typeface="Century Gothic" panose="020B0502020202020204" pitchFamily="34" charset="0"/>
                <a:ea typeface="Century Gothic"/>
                <a:cs typeface="Century Gothic"/>
                <a:sym typeface="Century Gothic"/>
              </a:rPr>
              <a:t>As a result of the Comic Relief investment we wish to see a contribution to making change in one or more of the following areas:</a:t>
            </a:r>
            <a:r>
              <a:rPr lang="en-US" sz="1800" b="1" i="0" u="none" strike="noStrike" cap="none" dirty="0">
                <a:solidFill>
                  <a:schemeClr val="dk1"/>
                </a:solidFill>
                <a:latin typeface="Century Gothic" panose="020B0502020202020204" pitchFamily="34" charset="0"/>
                <a:sym typeface="Arial"/>
              </a:rPr>
              <a:t> </a:t>
            </a:r>
            <a:endParaRPr sz="1800" b="0" i="0" u="none" strike="noStrike" cap="none" dirty="0">
              <a:solidFill>
                <a:schemeClr val="dk1"/>
              </a:solidFill>
              <a:latin typeface="Century Gothic" panose="020B0502020202020204" pitchFamily="34" charset="0"/>
              <a:sym typeface="Arial"/>
            </a:endParaRPr>
          </a:p>
        </p:txBody>
      </p:sp>
      <p:pic>
        <p:nvPicPr>
          <p:cNvPr id="132" name="Google Shape;132;p15"/>
          <p:cNvPicPr preferRelativeResize="0"/>
          <p:nvPr/>
        </p:nvPicPr>
        <p:blipFill rotWithShape="1">
          <a:blip r:embed="rId3">
            <a:alphaModFix/>
          </a:blip>
          <a:srcRect/>
          <a:stretch/>
        </p:blipFill>
        <p:spPr>
          <a:xfrm>
            <a:off x="352850" y="365125"/>
            <a:ext cx="2387650" cy="13255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6"/>
          <p:cNvSpPr txBox="1">
            <a:spLocks noGrp="1"/>
          </p:cNvSpPr>
          <p:nvPr>
            <p:ph type="title"/>
          </p:nvPr>
        </p:nvSpPr>
        <p:spPr>
          <a:xfrm>
            <a:off x="337927" y="365125"/>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138" name="Google Shape;138;p16"/>
          <p:cNvSpPr txBox="1"/>
          <p:nvPr/>
        </p:nvSpPr>
        <p:spPr>
          <a:xfrm>
            <a:off x="546175" y="2154350"/>
            <a:ext cx="8438400" cy="4110300"/>
          </a:xfrm>
          <a:prstGeom prst="rect">
            <a:avLst/>
          </a:prstGeom>
          <a:noFill/>
          <a:ln>
            <a:noFill/>
          </a:ln>
        </p:spPr>
        <p:txBody>
          <a:bodyPr spcFirstLastPara="1" wrap="square" lIns="91425" tIns="45700" rIns="91425" bIns="45700" anchor="t" anchorCtr="0">
            <a:noAutofit/>
          </a:bodyPr>
          <a:lstStyle/>
          <a:p>
            <a:pPr marL="101600" marR="0" lvl="0" algn="l" rtl="0">
              <a:lnSpc>
                <a:spcPct val="100000"/>
              </a:lnSpc>
              <a:spcBef>
                <a:spcPts val="0"/>
              </a:spcBef>
              <a:spcAft>
                <a:spcPts val="0"/>
              </a:spcAft>
              <a:buClr>
                <a:srgbClr val="000000"/>
              </a:buClr>
              <a:buSzPts val="2000"/>
            </a:pPr>
            <a:r>
              <a:rPr lang="en-US" sz="2000" b="1" i="0" u="none" strike="noStrike" cap="none" dirty="0" smtClean="0">
                <a:solidFill>
                  <a:srgbClr val="000000"/>
                </a:solidFill>
                <a:latin typeface="Century Gothic"/>
                <a:ea typeface="Century Gothic"/>
                <a:cs typeface="Century Gothic"/>
                <a:sym typeface="Century Gothic"/>
              </a:rPr>
              <a:t>Sub-Themes</a:t>
            </a:r>
          </a:p>
          <a:p>
            <a:pPr marL="457200" marR="0" lvl="0" indent="-355600" algn="l" rtl="0">
              <a:lnSpc>
                <a:spcPct val="100000"/>
              </a:lnSpc>
              <a:spcBef>
                <a:spcPts val="0"/>
              </a:spcBef>
              <a:spcAft>
                <a:spcPts val="0"/>
              </a:spcAft>
              <a:buClr>
                <a:srgbClr val="000000"/>
              </a:buClr>
              <a:buSzPts val="2000"/>
              <a:buFont typeface="Century Gothic"/>
              <a:buChar char="●"/>
            </a:pPr>
            <a:endParaRPr lang="en-US" sz="2000" b="1" dirty="0">
              <a:latin typeface="Century Gothic"/>
              <a:ea typeface="Century Gothic"/>
              <a:cs typeface="Century Gothic"/>
              <a:sym typeface="Century Gothic"/>
            </a:endParaRPr>
          </a:p>
          <a:p>
            <a:pPr marL="457200" marR="0" lvl="0" indent="-355600" algn="l" rtl="0">
              <a:lnSpc>
                <a:spcPct val="100000"/>
              </a:lnSpc>
              <a:spcBef>
                <a:spcPts val="0"/>
              </a:spcBef>
              <a:spcAft>
                <a:spcPts val="0"/>
              </a:spcAft>
              <a:buClr>
                <a:srgbClr val="000000"/>
              </a:buClr>
              <a:buSzPts val="2000"/>
              <a:buFont typeface="Century Gothic"/>
              <a:buChar char="●"/>
            </a:pPr>
            <a:r>
              <a:rPr lang="en-US" sz="2000" b="1" i="0" u="none" strike="noStrike" cap="none" dirty="0" smtClean="0">
                <a:solidFill>
                  <a:srgbClr val="000000"/>
                </a:solidFill>
                <a:latin typeface="Century Gothic"/>
                <a:ea typeface="Century Gothic"/>
                <a:cs typeface="Century Gothic"/>
                <a:sym typeface="Century Gothic"/>
              </a:rPr>
              <a:t>Growing </a:t>
            </a:r>
            <a:r>
              <a:rPr lang="en-US" sz="2000" b="1" i="0" u="none" strike="noStrike" cap="none" dirty="0">
                <a:solidFill>
                  <a:srgbClr val="000000"/>
                </a:solidFill>
                <a:latin typeface="Century Gothic"/>
                <a:ea typeface="Century Gothic"/>
                <a:cs typeface="Century Gothic"/>
                <a:sym typeface="Century Gothic"/>
              </a:rPr>
              <a:t>the social movement of people with lived experience who are empowered to advocate for change</a:t>
            </a:r>
            <a:endParaRPr sz="2000" b="1" i="0" u="none" strike="noStrike" cap="none" dirty="0">
              <a:solidFill>
                <a:srgbClr val="000000"/>
              </a:solidFill>
              <a:latin typeface="Century Gothic"/>
              <a:ea typeface="Century Gothic"/>
              <a:cs typeface="Century Gothic"/>
              <a:sym typeface="Century Gothic"/>
            </a:endParaRPr>
          </a:p>
          <a:p>
            <a:pPr marL="0" marR="0" lvl="0" indent="0" algn="l" rtl="0">
              <a:lnSpc>
                <a:spcPct val="100000"/>
              </a:lnSpc>
              <a:spcBef>
                <a:spcPts val="1200"/>
              </a:spcBef>
              <a:spcAft>
                <a:spcPts val="0"/>
              </a:spcAft>
              <a:buClr>
                <a:srgbClr val="000000"/>
              </a:buClr>
              <a:buSzPts val="2000"/>
              <a:buFont typeface="Arial"/>
              <a:buNone/>
            </a:pPr>
            <a:endParaRPr sz="2000" b="1" i="0" u="none" strike="noStrike" cap="none" dirty="0">
              <a:solidFill>
                <a:srgbClr val="000000"/>
              </a:solidFill>
              <a:latin typeface="Century Gothic"/>
              <a:ea typeface="Century Gothic"/>
              <a:cs typeface="Century Gothic"/>
              <a:sym typeface="Century Gothic"/>
            </a:endParaRPr>
          </a:p>
          <a:p>
            <a:pPr marL="457200" marR="0" lvl="0" indent="-355600" algn="l" rtl="0">
              <a:lnSpc>
                <a:spcPct val="100000"/>
              </a:lnSpc>
              <a:spcBef>
                <a:spcPts val="1200"/>
              </a:spcBef>
              <a:spcAft>
                <a:spcPts val="0"/>
              </a:spcAft>
              <a:buClr>
                <a:schemeClr val="dk1"/>
              </a:buClr>
              <a:buSzPts val="2000"/>
              <a:buFont typeface="Century Gothic"/>
              <a:buChar char="●"/>
            </a:pPr>
            <a:r>
              <a:rPr lang="en-US" sz="2000" b="1" i="0" u="none" strike="noStrike" cap="none" dirty="0">
                <a:solidFill>
                  <a:schemeClr val="dk1"/>
                </a:solidFill>
                <a:latin typeface="Century Gothic"/>
                <a:ea typeface="Century Gothic"/>
                <a:cs typeface="Century Gothic"/>
                <a:sym typeface="Century Gothic"/>
              </a:rPr>
              <a:t>Increasing the evidence of appropriate and effective models of care and treatment in different settings and for different groups of people</a:t>
            </a:r>
            <a:endParaRPr sz="2000" b="1" i="0" u="none" strike="noStrike" cap="none" dirty="0">
              <a:solidFill>
                <a:schemeClr val="dk1"/>
              </a:solidFill>
              <a:latin typeface="Century Gothic"/>
              <a:ea typeface="Century Gothic"/>
              <a:cs typeface="Century Gothic"/>
              <a:sym typeface="Century Gothic"/>
            </a:endParaRPr>
          </a:p>
          <a:p>
            <a:pPr marL="0" marR="0" lvl="0" indent="0" algn="l" rtl="0">
              <a:lnSpc>
                <a:spcPct val="100000"/>
              </a:lnSpc>
              <a:spcBef>
                <a:spcPts val="1200"/>
              </a:spcBef>
              <a:spcAft>
                <a:spcPts val="0"/>
              </a:spcAft>
              <a:buClr>
                <a:srgbClr val="000000"/>
              </a:buClr>
              <a:buSzPts val="2000"/>
              <a:buFont typeface="Arial"/>
              <a:buNone/>
            </a:pPr>
            <a:endParaRPr sz="2000" b="1" i="0" u="none" strike="noStrike" cap="none" dirty="0">
              <a:solidFill>
                <a:schemeClr val="dk1"/>
              </a:solidFill>
              <a:latin typeface="Century Gothic"/>
              <a:ea typeface="Century Gothic"/>
              <a:cs typeface="Century Gothic"/>
              <a:sym typeface="Century Gothic"/>
            </a:endParaRPr>
          </a:p>
          <a:p>
            <a:pPr marL="457200" marR="0" lvl="0" indent="-355600" algn="l" rtl="0">
              <a:lnSpc>
                <a:spcPct val="100000"/>
              </a:lnSpc>
              <a:spcBef>
                <a:spcPts val="1200"/>
              </a:spcBef>
              <a:spcAft>
                <a:spcPts val="0"/>
              </a:spcAft>
              <a:buClr>
                <a:srgbClr val="000000"/>
              </a:buClr>
              <a:buSzPts val="2000"/>
              <a:buFont typeface="Century Gothic"/>
              <a:buChar char="●"/>
            </a:pPr>
            <a:r>
              <a:rPr lang="en-US" sz="2000" b="1" i="0" u="none" strike="noStrike" cap="none" dirty="0">
                <a:solidFill>
                  <a:srgbClr val="000000"/>
                </a:solidFill>
                <a:latin typeface="Century Gothic"/>
                <a:ea typeface="Century Gothic"/>
                <a:cs typeface="Century Gothic"/>
                <a:sym typeface="Century Gothic"/>
              </a:rPr>
              <a:t>Shifting attitudes that create stigma and discrimination around mental health, enabling people suffering from poor mental health to feel less isolated and alone</a:t>
            </a:r>
            <a:endParaRPr sz="2000" b="1" i="0" u="none" strike="noStrike" cap="none" dirty="0">
              <a:solidFill>
                <a:srgbClr val="000000"/>
              </a:solidFill>
              <a:latin typeface="Century Gothic"/>
              <a:ea typeface="Century Gothic"/>
              <a:cs typeface="Century Gothic"/>
              <a:sym typeface="Century Gothic"/>
            </a:endParaRPr>
          </a:p>
          <a:p>
            <a:pPr marL="0" marR="0" lvl="0" indent="0" algn="l" rtl="0">
              <a:lnSpc>
                <a:spcPct val="100000"/>
              </a:lnSpc>
              <a:spcBef>
                <a:spcPts val="1200"/>
              </a:spcBef>
              <a:spcAft>
                <a:spcPts val="1200"/>
              </a:spcAft>
              <a:buClr>
                <a:srgbClr val="000000"/>
              </a:buClr>
              <a:buSzPts val="1800"/>
              <a:buFont typeface="Arial"/>
              <a:buNone/>
            </a:pPr>
            <a:endParaRPr sz="1800" b="0" i="0" u="none" strike="noStrike" cap="none" dirty="0">
              <a:solidFill>
                <a:schemeClr val="dk1"/>
              </a:solidFill>
              <a:latin typeface="Century Gothic"/>
              <a:ea typeface="Century Gothic"/>
              <a:cs typeface="Century Gothic"/>
              <a:sym typeface="Century Gothic"/>
            </a:endParaRPr>
          </a:p>
        </p:txBody>
      </p:sp>
      <p:pic>
        <p:nvPicPr>
          <p:cNvPr id="139" name="Google Shape;139;p16"/>
          <p:cNvPicPr preferRelativeResize="0"/>
          <p:nvPr/>
        </p:nvPicPr>
        <p:blipFill rotWithShape="1">
          <a:blip r:embed="rId3">
            <a:alphaModFix/>
          </a:blip>
          <a:srcRect/>
          <a:stretch/>
        </p:blipFill>
        <p:spPr>
          <a:xfrm>
            <a:off x="352850" y="365125"/>
            <a:ext cx="2387650" cy="13255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7"/>
          <p:cNvSpPr txBox="1">
            <a:spLocks noGrp="1"/>
          </p:cNvSpPr>
          <p:nvPr>
            <p:ph type="title"/>
          </p:nvPr>
        </p:nvSpPr>
        <p:spPr>
          <a:xfrm>
            <a:off x="337927" y="365125"/>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145" name="Google Shape;145;p17"/>
          <p:cNvSpPr txBox="1"/>
          <p:nvPr/>
        </p:nvSpPr>
        <p:spPr>
          <a:xfrm>
            <a:off x="352850" y="1893768"/>
            <a:ext cx="8438400" cy="3886200"/>
          </a:xfrm>
          <a:prstGeom prst="rect">
            <a:avLst/>
          </a:prstGeom>
          <a:noFill/>
          <a:ln>
            <a:noFill/>
          </a:ln>
        </p:spPr>
        <p:txBody>
          <a:bodyPr spcFirstLastPara="1" wrap="square" lIns="91425" tIns="45700" rIns="91425" bIns="45700" anchor="t" anchorCtr="0">
            <a:noAutofit/>
          </a:bodyPr>
          <a:lstStyle/>
          <a:p>
            <a:pPr marL="101600" marR="0" lvl="0" algn="l" rtl="0">
              <a:lnSpc>
                <a:spcPct val="100000"/>
              </a:lnSpc>
              <a:spcBef>
                <a:spcPts val="0"/>
              </a:spcBef>
              <a:spcAft>
                <a:spcPts val="0"/>
              </a:spcAft>
              <a:buClr>
                <a:schemeClr val="dk1"/>
              </a:buClr>
              <a:buSzPts val="2000"/>
            </a:pPr>
            <a:r>
              <a:rPr lang="en-US" sz="2000" b="1" i="0" u="none" strike="noStrike" cap="none" dirty="0" smtClean="0">
                <a:latin typeface="Century Gothic"/>
                <a:ea typeface="Century Gothic"/>
                <a:cs typeface="Century Gothic"/>
                <a:sym typeface="Century Gothic"/>
              </a:rPr>
              <a:t>Sub-Themes (Continued)</a:t>
            </a:r>
          </a:p>
          <a:p>
            <a:pPr marL="457200" marR="0" lvl="0" indent="-355600" algn="l" rtl="0">
              <a:lnSpc>
                <a:spcPct val="100000"/>
              </a:lnSpc>
              <a:spcBef>
                <a:spcPts val="0"/>
              </a:spcBef>
              <a:spcAft>
                <a:spcPts val="0"/>
              </a:spcAft>
              <a:buClr>
                <a:schemeClr val="dk1"/>
              </a:buClr>
              <a:buSzPts val="2000"/>
              <a:buFont typeface="Century Gothic"/>
              <a:buChar char="●"/>
            </a:pPr>
            <a:endParaRPr lang="en-US" sz="2000" b="1" dirty="0">
              <a:solidFill>
                <a:schemeClr val="dk1"/>
              </a:solidFill>
              <a:latin typeface="Century Gothic"/>
              <a:ea typeface="Century Gothic"/>
              <a:cs typeface="Century Gothic"/>
              <a:sym typeface="Century Gothic"/>
            </a:endParaRPr>
          </a:p>
          <a:p>
            <a:pPr marL="457200" marR="0" lvl="0" indent="-355600" algn="l" rtl="0">
              <a:lnSpc>
                <a:spcPct val="100000"/>
              </a:lnSpc>
              <a:spcBef>
                <a:spcPts val="0"/>
              </a:spcBef>
              <a:spcAft>
                <a:spcPts val="0"/>
              </a:spcAft>
              <a:buClr>
                <a:schemeClr val="dk1"/>
              </a:buClr>
              <a:buSzPts val="2000"/>
              <a:buFont typeface="Century Gothic"/>
              <a:buChar char="●"/>
            </a:pPr>
            <a:r>
              <a:rPr lang="en-US" sz="2000" b="1" i="0" u="none" strike="noStrike" cap="none" dirty="0" smtClean="0">
                <a:solidFill>
                  <a:schemeClr val="dk1"/>
                </a:solidFill>
                <a:latin typeface="Century Gothic"/>
                <a:ea typeface="Century Gothic"/>
                <a:cs typeface="Century Gothic"/>
                <a:sym typeface="Century Gothic"/>
              </a:rPr>
              <a:t>Increasing </a:t>
            </a:r>
            <a:r>
              <a:rPr lang="en-US" sz="2000" b="1" i="0" u="none" strike="noStrike" cap="none" dirty="0">
                <a:solidFill>
                  <a:schemeClr val="dk1"/>
                </a:solidFill>
                <a:latin typeface="Century Gothic"/>
                <a:ea typeface="Century Gothic"/>
                <a:cs typeface="Century Gothic"/>
                <a:sym typeface="Century Gothic"/>
              </a:rPr>
              <a:t>the accessibility and appropriateness of mental health support services to the people who need them</a:t>
            </a:r>
            <a:endParaRPr sz="2000" b="1" i="0" u="none" strike="noStrike" cap="none" dirty="0">
              <a:solidFill>
                <a:schemeClr val="dk1"/>
              </a:solidFill>
              <a:latin typeface="Century Gothic"/>
              <a:ea typeface="Century Gothic"/>
              <a:cs typeface="Century Gothic"/>
              <a:sym typeface="Century Gothic"/>
            </a:endParaRPr>
          </a:p>
          <a:p>
            <a:pPr marL="0" marR="0" lvl="0" indent="0" algn="l" rtl="0">
              <a:lnSpc>
                <a:spcPct val="100000"/>
              </a:lnSpc>
              <a:spcBef>
                <a:spcPts val="1200"/>
              </a:spcBef>
              <a:spcAft>
                <a:spcPts val="0"/>
              </a:spcAft>
              <a:buClr>
                <a:srgbClr val="000000"/>
              </a:buClr>
              <a:buSzPts val="1000"/>
              <a:buFont typeface="Arial"/>
              <a:buNone/>
            </a:pPr>
            <a:endParaRPr sz="1000" b="1" i="0" u="none" strike="noStrike" cap="none" dirty="0">
              <a:solidFill>
                <a:schemeClr val="dk1"/>
              </a:solidFill>
              <a:latin typeface="Century Gothic"/>
              <a:ea typeface="Century Gothic"/>
              <a:cs typeface="Century Gothic"/>
              <a:sym typeface="Century Gothic"/>
            </a:endParaRPr>
          </a:p>
          <a:p>
            <a:pPr marL="457200" marR="0" lvl="0" indent="-355600" algn="l" rtl="0">
              <a:lnSpc>
                <a:spcPct val="100000"/>
              </a:lnSpc>
              <a:spcBef>
                <a:spcPts val="1200"/>
              </a:spcBef>
              <a:spcAft>
                <a:spcPts val="0"/>
              </a:spcAft>
              <a:buClr>
                <a:srgbClr val="000000"/>
              </a:buClr>
              <a:buSzPts val="2000"/>
              <a:buFont typeface="Century Gothic"/>
              <a:buChar char="●"/>
            </a:pPr>
            <a:r>
              <a:rPr lang="en-US" sz="2000" b="1" i="0" u="none" strike="noStrike" cap="none" dirty="0">
                <a:solidFill>
                  <a:srgbClr val="000000"/>
                </a:solidFill>
                <a:latin typeface="Century Gothic"/>
                <a:ea typeface="Century Gothic"/>
                <a:cs typeface="Century Gothic"/>
                <a:sym typeface="Century Gothic"/>
              </a:rPr>
              <a:t>Improving the mental health and supportive networks of people experiencing or at risk of poor mental health, especially those from </a:t>
            </a:r>
            <a:r>
              <a:rPr lang="en-US" sz="2000" b="1" i="0" u="none" strike="noStrike" cap="none" dirty="0" err="1">
                <a:solidFill>
                  <a:srgbClr val="000000"/>
                </a:solidFill>
                <a:latin typeface="Century Gothic"/>
                <a:ea typeface="Century Gothic"/>
                <a:cs typeface="Century Gothic"/>
                <a:sym typeface="Century Gothic"/>
              </a:rPr>
              <a:t>marginalised</a:t>
            </a:r>
            <a:r>
              <a:rPr lang="en-US" sz="2000" b="1" i="0" u="none" strike="noStrike" cap="none" dirty="0">
                <a:solidFill>
                  <a:srgbClr val="000000"/>
                </a:solidFill>
                <a:latin typeface="Century Gothic"/>
                <a:ea typeface="Century Gothic"/>
                <a:cs typeface="Century Gothic"/>
                <a:sym typeface="Century Gothic"/>
              </a:rPr>
              <a:t> groups </a:t>
            </a:r>
            <a:endParaRPr sz="2000" b="1" i="0" u="none" strike="noStrike" cap="none" dirty="0">
              <a:solidFill>
                <a:srgbClr val="000000"/>
              </a:solidFill>
              <a:latin typeface="Century Gothic"/>
              <a:ea typeface="Century Gothic"/>
              <a:cs typeface="Century Gothic"/>
              <a:sym typeface="Century Gothic"/>
            </a:endParaRPr>
          </a:p>
          <a:p>
            <a:pPr marL="0" marR="0" lvl="0" indent="0" algn="l" rtl="0">
              <a:lnSpc>
                <a:spcPct val="100000"/>
              </a:lnSpc>
              <a:spcBef>
                <a:spcPts val="1200"/>
              </a:spcBef>
              <a:spcAft>
                <a:spcPts val="0"/>
              </a:spcAft>
              <a:buClr>
                <a:srgbClr val="000000"/>
              </a:buClr>
              <a:buSzPts val="1000"/>
              <a:buFont typeface="Arial"/>
              <a:buNone/>
            </a:pPr>
            <a:endParaRPr sz="1000" b="1" i="0" u="none" strike="noStrike" cap="none" dirty="0">
              <a:solidFill>
                <a:srgbClr val="000000"/>
              </a:solidFill>
              <a:latin typeface="Century Gothic"/>
              <a:ea typeface="Century Gothic"/>
              <a:cs typeface="Century Gothic"/>
              <a:sym typeface="Century Gothic"/>
            </a:endParaRPr>
          </a:p>
          <a:p>
            <a:pPr marL="457200" marR="0" lvl="0" indent="-355600" algn="l" rtl="0">
              <a:lnSpc>
                <a:spcPct val="100000"/>
              </a:lnSpc>
              <a:spcBef>
                <a:spcPts val="1200"/>
              </a:spcBef>
              <a:spcAft>
                <a:spcPts val="0"/>
              </a:spcAft>
              <a:buClr>
                <a:schemeClr val="dk1"/>
              </a:buClr>
              <a:buSzPts val="2000"/>
              <a:buFont typeface="Century Gothic"/>
              <a:buChar char="●"/>
            </a:pPr>
            <a:r>
              <a:rPr lang="en-US" sz="2000" b="1" i="0" u="none" strike="noStrike" cap="none" dirty="0">
                <a:solidFill>
                  <a:schemeClr val="dk1"/>
                </a:solidFill>
                <a:latin typeface="Century Gothic"/>
                <a:ea typeface="Century Gothic"/>
                <a:cs typeface="Century Gothic"/>
                <a:sym typeface="Century Gothic"/>
              </a:rPr>
              <a:t>Contributing to the development and implementation of effective policies so mental health systems better meet people’s needs.</a:t>
            </a:r>
            <a:endParaRPr sz="2000" b="1" i="0" u="none" strike="noStrike" cap="none" dirty="0">
              <a:solidFill>
                <a:schemeClr val="dk1"/>
              </a:solidFill>
              <a:latin typeface="Century Gothic"/>
              <a:ea typeface="Century Gothic"/>
              <a:cs typeface="Century Gothic"/>
              <a:sym typeface="Century Gothic"/>
            </a:endParaRPr>
          </a:p>
          <a:p>
            <a:pPr marL="387350" marR="0" lvl="0" indent="-285750" algn="l" rtl="0">
              <a:lnSpc>
                <a:spcPct val="100000"/>
              </a:lnSpc>
              <a:spcBef>
                <a:spcPts val="1200"/>
              </a:spcBef>
              <a:spcAft>
                <a:spcPts val="0"/>
              </a:spcAft>
              <a:buClr>
                <a:schemeClr val="dk1"/>
              </a:buClr>
              <a:buSzPts val="2000"/>
              <a:buFont typeface="Arial"/>
              <a:buChar char="•"/>
            </a:pPr>
            <a:r>
              <a:rPr lang="en-US" sz="1600" b="1" i="0" u="none" strike="noStrike" cap="none" dirty="0">
                <a:solidFill>
                  <a:srgbClr val="171616"/>
                </a:solidFill>
                <a:latin typeface="Century Gothic"/>
                <a:ea typeface="Century Gothic"/>
                <a:cs typeface="Century Gothic"/>
                <a:sym typeface="Century Gothic"/>
              </a:rPr>
              <a:t>(Special consideration will be given to applications where those with lived experience are from rural communities)</a:t>
            </a:r>
            <a:endParaRPr sz="1600" b="0" i="0" u="none" strike="noStrike" cap="none" dirty="0">
              <a:solidFill>
                <a:srgbClr val="171616"/>
              </a:solidFill>
              <a:latin typeface="Century Gothic"/>
              <a:ea typeface="Century Gothic"/>
              <a:cs typeface="Century Gothic"/>
              <a:sym typeface="Century Gothic"/>
            </a:endParaRPr>
          </a:p>
        </p:txBody>
      </p:sp>
      <p:pic>
        <p:nvPicPr>
          <p:cNvPr id="146" name="Google Shape;146;p17"/>
          <p:cNvPicPr preferRelativeResize="0"/>
          <p:nvPr/>
        </p:nvPicPr>
        <p:blipFill rotWithShape="1">
          <a:blip r:embed="rId3">
            <a:alphaModFix/>
          </a:blip>
          <a:srcRect/>
          <a:stretch/>
        </p:blipFill>
        <p:spPr>
          <a:xfrm>
            <a:off x="352850" y="365125"/>
            <a:ext cx="2387650" cy="132557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Custom 1">
      <a:dk1>
        <a:srgbClr val="10069F"/>
      </a:dk1>
      <a:lt1>
        <a:srgbClr val="FFFFFF"/>
      </a:lt1>
      <a:dk2>
        <a:srgbClr val="100677"/>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1259</Words>
  <Application>Microsoft Office PowerPoint</Application>
  <PresentationFormat>On-screen Show (4:3)</PresentationFormat>
  <Paragraphs>169</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Calibri</vt:lpstr>
      <vt:lpstr>Fira Sans</vt:lpstr>
      <vt:lpstr>Century Gothic</vt:lpstr>
      <vt:lpstr>Arial</vt:lpstr>
      <vt:lpstr>Office Theme</vt:lpstr>
      <vt:lpstr> Connecting people who care to causes that matter </vt:lpstr>
      <vt:lpstr>Our vision:  A peaceful, prosperous, shared and just society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further information contact  Michael Hughes  Head of Building Sustainable Communities   Direct Line O28 9590 5530 or email  mhughes@communityfoundationni.org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Connecting people who care to causes that matter</dc:title>
  <dc:creator>Michael Hughes</dc:creator>
  <cp:lastModifiedBy>CFNIADMIN</cp:lastModifiedBy>
  <cp:revision>4</cp:revision>
  <cp:lastPrinted>2020-02-11T09:31:46Z</cp:lastPrinted>
  <dcterms:modified xsi:type="dcterms:W3CDTF">2020-02-11T12:05:00Z</dcterms:modified>
</cp:coreProperties>
</file>