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797675" cy="9926638"/>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Fira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jqObdpkEyvSGjrG9G6WYf9pKlf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158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33023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772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2f2f418bd_0_2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62f2f418bd_0_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944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203914f5f_0_1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6203914f5f_0_1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346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2f2f418bd_0_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62f2f418bd_0_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234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2f2f418bd_0_1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62f2f418bd_0_1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911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2f2f418bd_0_1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62f2f418bd_0_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3482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2f2f418bd_0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62f2f418bd_0_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495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4" name="Google Shape;174;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1801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99462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406030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203914f5f_0_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6203914f5f_0_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86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232125d1e_0_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6232125d1e_0_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114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2f2f418bd_0_2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62f2f418bd_0_2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980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203914f5f_0_1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6203914f5f_0_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261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203914f5f_0_2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6203914f5f_0_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786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12"/>
        <p:cNvGrpSpPr/>
        <p:nvPr/>
      </p:nvGrpSpPr>
      <p:grpSpPr>
        <a:xfrm>
          <a:off x="0" y="0"/>
          <a:ext cx="0" cy="0"/>
          <a:chOff x="0" y="0"/>
          <a:chExt cx="0" cy="0"/>
        </a:xfrm>
      </p:grpSpPr>
      <p:pic>
        <p:nvPicPr>
          <p:cNvPr id="13" name="Google Shape;13;p42"/>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14" name="Google Shape;14;p42"/>
          <p:cNvSpPr txBox="1">
            <a:spLocks noGrp="1"/>
          </p:cNvSpPr>
          <p:nvPr>
            <p:ph type="ctrTitle"/>
          </p:nvPr>
        </p:nvSpPr>
        <p:spPr>
          <a:xfrm>
            <a:off x="1143000" y="1748519"/>
            <a:ext cx="6858000" cy="2387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2"/>
          <p:cNvSpPr txBox="1">
            <a:spLocks noGrp="1"/>
          </p:cNvSpPr>
          <p:nvPr>
            <p:ph type="subTitle" idx="1"/>
          </p:nvPr>
        </p:nvSpPr>
        <p:spPr>
          <a:xfrm>
            <a:off x="1143000" y="4294414"/>
            <a:ext cx="4214700" cy="734700"/>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16" name="Google Shape;16;p42"/>
          <p:cNvSpPr txBox="1">
            <a:spLocks noGrp="1"/>
          </p:cNvSpPr>
          <p:nvPr>
            <p:ph type="body" idx="2"/>
          </p:nvPr>
        </p:nvSpPr>
        <p:spPr>
          <a:xfrm>
            <a:off x="1143000" y="5349875"/>
            <a:ext cx="4214700" cy="415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7" name="Google Shape;17;p42"/>
          <p:cNvSpPr txBox="1">
            <a:spLocks noGrp="1"/>
          </p:cNvSpPr>
          <p:nvPr>
            <p:ph type="body" idx="3"/>
          </p:nvPr>
        </p:nvSpPr>
        <p:spPr>
          <a:xfrm>
            <a:off x="1142999" y="5820227"/>
            <a:ext cx="4214700" cy="415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18" name="Google Shape;18;p42"/>
          <p:cNvPicPr preferRelativeResize="0"/>
          <p:nvPr/>
        </p:nvPicPr>
        <p:blipFill rotWithShape="1">
          <a:blip r:embed="rId3">
            <a:alphaModFix/>
          </a:blip>
          <a:srcRect/>
          <a:stretch/>
        </p:blipFill>
        <p:spPr>
          <a:xfrm>
            <a:off x="5817797" y="3992335"/>
            <a:ext cx="2648566" cy="25653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68"/>
        <p:cNvGrpSpPr/>
        <p:nvPr/>
      </p:nvGrpSpPr>
      <p:grpSpPr>
        <a:xfrm>
          <a:off x="0" y="0"/>
          <a:ext cx="0" cy="0"/>
          <a:chOff x="0" y="0"/>
          <a:chExt cx="0" cy="0"/>
        </a:xfrm>
      </p:grpSpPr>
      <p:pic>
        <p:nvPicPr>
          <p:cNvPr id="69" name="Google Shape;69;p52"/>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0" name="Google Shape;70;p52"/>
          <p:cNvPicPr preferRelativeResize="0"/>
          <p:nvPr/>
        </p:nvPicPr>
        <p:blipFill rotWithShape="1">
          <a:blip r:embed="rId3">
            <a:alphaModFix/>
          </a:blip>
          <a:srcRect/>
          <a:stretch/>
        </p:blipFill>
        <p:spPr>
          <a:xfrm>
            <a:off x="5817797" y="3992335"/>
            <a:ext cx="2648568" cy="2565400"/>
          </a:xfrm>
          <a:prstGeom prst="rect">
            <a:avLst/>
          </a:prstGeom>
          <a:noFill/>
          <a:ln>
            <a:noFill/>
          </a:ln>
        </p:spPr>
      </p:pic>
      <p:sp>
        <p:nvSpPr>
          <p:cNvPr id="71" name="Google Shape;71;p52"/>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2"/>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400"/>
              <a:buNone/>
              <a:defRPr sz="2400">
                <a:solidFill>
                  <a:schemeClr val="dk1"/>
                </a:solidFil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73" name="Google Shape;73;p52"/>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b="1" i="0">
                <a:solidFill>
                  <a:schemeClr val="dk1"/>
                </a:solidFill>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74" name="Google Shape;74;p52"/>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a:solidFill>
                  <a:schemeClr val="dk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7" name="Google Shape;77;p53"/>
          <p:cNvPicPr preferRelativeResize="0"/>
          <p:nvPr/>
        </p:nvPicPr>
        <p:blipFill rotWithShape="1">
          <a:blip r:embed="rId3">
            <a:alphaModFix/>
          </a:blip>
          <a:srcRect/>
          <a:stretch/>
        </p:blipFill>
        <p:spPr>
          <a:xfrm>
            <a:off x="6011958" y="4402503"/>
            <a:ext cx="2720784" cy="21161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44"/>
          <p:cNvPicPr preferRelativeResize="0"/>
          <p:nvPr/>
        </p:nvPicPr>
        <p:blipFill rotWithShape="1">
          <a:blip r:embed="rId2">
            <a:alphaModFix/>
          </a:blip>
          <a:srcRect/>
          <a:stretch/>
        </p:blipFill>
        <p:spPr>
          <a:xfrm>
            <a:off x="0" y="0"/>
            <a:ext cx="9144000" cy="3302000"/>
          </a:xfrm>
          <a:prstGeom prst="rect">
            <a:avLst/>
          </a:prstGeom>
          <a:noFill/>
          <a:ln>
            <a:noFill/>
          </a:ln>
        </p:spPr>
      </p:pic>
      <p:sp>
        <p:nvSpPr>
          <p:cNvPr id="24" name="Google Shape;24;p44"/>
          <p:cNvSpPr txBox="1">
            <a:spLocks noGrp="1"/>
          </p:cNvSpPr>
          <p:nvPr>
            <p:ph type="title"/>
          </p:nvPr>
        </p:nvSpPr>
        <p:spPr>
          <a:xfrm>
            <a:off x="623888" y="2019087"/>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623888" y="4898812"/>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BD"/>
              </a:buClr>
              <a:buSzPts val="1800"/>
              <a:buNone/>
              <a:defRPr sz="1800">
                <a:solidFill>
                  <a:srgbClr val="8888BD"/>
                </a:solidFill>
              </a:defRPr>
            </a:lvl1pPr>
            <a:lvl2pPr marL="914400" lvl="1" indent="-228600" algn="l">
              <a:lnSpc>
                <a:spcPct val="90000"/>
              </a:lnSpc>
              <a:spcBef>
                <a:spcPts val="375"/>
              </a:spcBef>
              <a:spcAft>
                <a:spcPts val="0"/>
              </a:spcAft>
              <a:buClr>
                <a:srgbClr val="8888BD"/>
              </a:buClr>
              <a:buSzPts val="1500"/>
              <a:buNone/>
              <a:defRPr sz="1500">
                <a:solidFill>
                  <a:srgbClr val="8888BD"/>
                </a:solidFill>
              </a:defRPr>
            </a:lvl2pPr>
            <a:lvl3pPr marL="1371600" lvl="2" indent="-228600" algn="l">
              <a:lnSpc>
                <a:spcPct val="90000"/>
              </a:lnSpc>
              <a:spcBef>
                <a:spcPts val="375"/>
              </a:spcBef>
              <a:spcAft>
                <a:spcPts val="0"/>
              </a:spcAft>
              <a:buClr>
                <a:srgbClr val="8888BD"/>
              </a:buClr>
              <a:buSzPts val="1350"/>
              <a:buNone/>
              <a:defRPr sz="1350">
                <a:solidFill>
                  <a:srgbClr val="8888BD"/>
                </a:solidFill>
              </a:defRPr>
            </a:lvl3pPr>
            <a:lvl4pPr marL="1828800" lvl="3" indent="-228600" algn="l">
              <a:lnSpc>
                <a:spcPct val="90000"/>
              </a:lnSpc>
              <a:spcBef>
                <a:spcPts val="375"/>
              </a:spcBef>
              <a:spcAft>
                <a:spcPts val="0"/>
              </a:spcAft>
              <a:buClr>
                <a:srgbClr val="8888BD"/>
              </a:buClr>
              <a:buSzPts val="1200"/>
              <a:buNone/>
              <a:defRPr sz="1200">
                <a:solidFill>
                  <a:srgbClr val="8888BD"/>
                </a:solidFill>
              </a:defRPr>
            </a:lvl4pPr>
            <a:lvl5pPr marL="2286000" lvl="4" indent="-228600" algn="l">
              <a:lnSpc>
                <a:spcPct val="90000"/>
              </a:lnSpc>
              <a:spcBef>
                <a:spcPts val="375"/>
              </a:spcBef>
              <a:spcAft>
                <a:spcPts val="0"/>
              </a:spcAft>
              <a:buClr>
                <a:srgbClr val="8888BD"/>
              </a:buClr>
              <a:buSzPts val="1200"/>
              <a:buNone/>
              <a:defRPr sz="1200">
                <a:solidFill>
                  <a:srgbClr val="8888BD"/>
                </a:solidFill>
              </a:defRPr>
            </a:lvl5pPr>
            <a:lvl6pPr marL="2743200" lvl="5" indent="-228600" algn="l">
              <a:lnSpc>
                <a:spcPct val="90000"/>
              </a:lnSpc>
              <a:spcBef>
                <a:spcPts val="375"/>
              </a:spcBef>
              <a:spcAft>
                <a:spcPts val="0"/>
              </a:spcAft>
              <a:buClr>
                <a:srgbClr val="8888BD"/>
              </a:buClr>
              <a:buSzPts val="1200"/>
              <a:buNone/>
              <a:defRPr sz="1200">
                <a:solidFill>
                  <a:srgbClr val="8888BD"/>
                </a:solidFill>
              </a:defRPr>
            </a:lvl6pPr>
            <a:lvl7pPr marL="3200400" lvl="6" indent="-228600" algn="l">
              <a:lnSpc>
                <a:spcPct val="90000"/>
              </a:lnSpc>
              <a:spcBef>
                <a:spcPts val="375"/>
              </a:spcBef>
              <a:spcAft>
                <a:spcPts val="0"/>
              </a:spcAft>
              <a:buClr>
                <a:srgbClr val="8888BD"/>
              </a:buClr>
              <a:buSzPts val="1200"/>
              <a:buNone/>
              <a:defRPr sz="1200">
                <a:solidFill>
                  <a:srgbClr val="8888BD"/>
                </a:solidFill>
              </a:defRPr>
            </a:lvl7pPr>
            <a:lvl8pPr marL="3657600" lvl="7" indent="-228600" algn="l">
              <a:lnSpc>
                <a:spcPct val="90000"/>
              </a:lnSpc>
              <a:spcBef>
                <a:spcPts val="375"/>
              </a:spcBef>
              <a:spcAft>
                <a:spcPts val="0"/>
              </a:spcAft>
              <a:buClr>
                <a:srgbClr val="8888BD"/>
              </a:buClr>
              <a:buSzPts val="1200"/>
              <a:buNone/>
              <a:defRPr sz="1200">
                <a:solidFill>
                  <a:srgbClr val="8888BD"/>
                </a:solidFill>
              </a:defRPr>
            </a:lvl8pPr>
            <a:lvl9pPr marL="4114800" lvl="8" indent="-228600" algn="l">
              <a:lnSpc>
                <a:spcPct val="90000"/>
              </a:lnSpc>
              <a:spcBef>
                <a:spcPts val="375"/>
              </a:spcBef>
              <a:spcAft>
                <a:spcPts val="0"/>
              </a:spcAft>
              <a:buClr>
                <a:srgbClr val="8888BD"/>
              </a:buClr>
              <a:buSzPts val="1200"/>
              <a:buNone/>
              <a:defRPr sz="1200">
                <a:solidFill>
                  <a:srgbClr val="8888BD"/>
                </a:solidFill>
              </a:defRPr>
            </a:lvl9pPr>
          </a:lstStyle>
          <a:p>
            <a:endParaRPr/>
          </a:p>
        </p:txBody>
      </p:sp>
      <p:pic>
        <p:nvPicPr>
          <p:cNvPr id="26" name="Google Shape;26;p44"/>
          <p:cNvPicPr preferRelativeResize="0"/>
          <p:nvPr/>
        </p:nvPicPr>
        <p:blipFill rotWithShape="1">
          <a:blip r:embed="rId3">
            <a:alphaModFix/>
          </a:blip>
          <a:srcRect/>
          <a:stretch/>
        </p:blipFill>
        <p:spPr>
          <a:xfrm>
            <a:off x="427583" y="-97078"/>
            <a:ext cx="2720784" cy="21161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45"/>
          <p:cNvPicPr preferRelativeResize="0"/>
          <p:nvPr/>
        </p:nvPicPr>
        <p:blipFill rotWithShape="1">
          <a:blip r:embed="rId2">
            <a:alphaModFix/>
          </a:blip>
          <a:srcRect/>
          <a:stretch/>
        </p:blipFill>
        <p:spPr>
          <a:xfrm>
            <a:off x="6593244" y="0"/>
            <a:ext cx="2550756" cy="1983921"/>
          </a:xfrm>
          <a:prstGeom prst="rect">
            <a:avLst/>
          </a:prstGeom>
          <a:noFill/>
          <a:ln>
            <a:noFill/>
          </a:ln>
        </p:spPr>
      </p:pic>
      <p:pic>
        <p:nvPicPr>
          <p:cNvPr id="30" name="Google Shape;30;p45"/>
          <p:cNvPicPr preferRelativeResize="0"/>
          <p:nvPr/>
        </p:nvPicPr>
        <p:blipFill rotWithShape="1">
          <a:blip r:embed="rId3">
            <a:alphaModFix amt="10000"/>
          </a:blip>
          <a:srcRect/>
          <a:stretch/>
        </p:blipFill>
        <p:spPr>
          <a:xfrm>
            <a:off x="4343400" y="2637064"/>
            <a:ext cx="4800600" cy="4229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2_Title Slide">
    <p:bg>
      <p:bgPr>
        <a:solidFill>
          <a:schemeClr val="dk1"/>
        </a:solidFill>
        <a:effectLst/>
      </p:bgPr>
    </p:bg>
    <p:spTree>
      <p:nvGrpSpPr>
        <p:cNvPr id="1" name="Shape 31"/>
        <p:cNvGrpSpPr/>
        <p:nvPr/>
      </p:nvGrpSpPr>
      <p:grpSpPr>
        <a:xfrm>
          <a:off x="0" y="0"/>
          <a:ext cx="0" cy="0"/>
          <a:chOff x="0" y="0"/>
          <a:chExt cx="0" cy="0"/>
        </a:xfrm>
      </p:grpSpPr>
      <p:pic>
        <p:nvPicPr>
          <p:cNvPr id="32" name="Google Shape;32;p47"/>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33" name="Google Shape;33;p47"/>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5" name="Google Shape;35;p47"/>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6" name="Google Shape;36;p47"/>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37" name="Google Shape;37;p47"/>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2" name="Google Shape;42;p46"/>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48"/>
          <p:cNvPicPr preferRelativeResize="0"/>
          <p:nvPr/>
        </p:nvPicPr>
        <p:blipFill rotWithShape="1">
          <a:blip r:embed="rId2">
            <a:alphaModFix amt="10000"/>
          </a:blip>
          <a:srcRect/>
          <a:stretch/>
        </p:blipFill>
        <p:spPr>
          <a:xfrm>
            <a:off x="4343400" y="2637064"/>
            <a:ext cx="4800600" cy="4229100"/>
          </a:xfrm>
          <a:prstGeom prst="rect">
            <a:avLst/>
          </a:prstGeom>
          <a:noFill/>
          <a:ln>
            <a:noFill/>
          </a:ln>
        </p:spPr>
      </p:pic>
      <p:sp>
        <p:nvSpPr>
          <p:cNvPr id="45" name="Google Shape;45;p48"/>
          <p:cNvSpPr txBox="1">
            <a:spLocks noGrp="1"/>
          </p:cNvSpPr>
          <p:nvPr>
            <p:ph type="title"/>
          </p:nvPr>
        </p:nvSpPr>
        <p:spPr>
          <a:xfrm>
            <a:off x="629841" y="365126"/>
            <a:ext cx="56648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0" name="Google Shape;50;p48"/>
          <p:cNvPicPr preferRelativeResize="0"/>
          <p:nvPr/>
        </p:nvPicPr>
        <p:blipFill rotWithShape="1">
          <a:blip r:embed="rId3">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49"/>
          <p:cNvSpPr txBox="1">
            <a:spLocks noGrp="1"/>
          </p:cNvSpPr>
          <p:nvPr>
            <p:ph type="title"/>
          </p:nvPr>
        </p:nvSpPr>
        <p:spPr>
          <a:xfrm>
            <a:off x="628650" y="365126"/>
            <a:ext cx="57803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4" name="Google Shape;54;p49"/>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783A83"/>
              </a:buClr>
              <a:buSzPts val="2800"/>
              <a:buFont typeface="Fira Sans"/>
              <a:buNone/>
              <a:defRPr>
                <a:solidFill>
                  <a:srgbClr val="783A83"/>
                </a:solidFill>
                <a:latin typeface="Fira Sans"/>
                <a:ea typeface="Fira Sans"/>
                <a:cs typeface="Fira Sans"/>
                <a:sym typeface="Fira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50"/>
          <p:cNvSpPr txBox="1">
            <a:spLocks noGrp="1"/>
          </p:cNvSpPr>
          <p:nvPr>
            <p:ph type="body" idx="1"/>
          </p:nvPr>
        </p:nvSpPr>
        <p:spPr>
          <a:xfrm>
            <a:off x="311700" y="1536633"/>
            <a:ext cx="8520600" cy="3932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595959"/>
              </a:buClr>
              <a:buSzPts val="1800"/>
              <a:buFont typeface="Fira Sans"/>
              <a:buChar char="●"/>
              <a:defRPr>
                <a:solidFill>
                  <a:srgbClr val="595959"/>
                </a:solidFill>
                <a:latin typeface="Fira Sans"/>
                <a:ea typeface="Fira Sans"/>
                <a:cs typeface="Fira Sans"/>
                <a:sym typeface="Fira Sans"/>
              </a:defRPr>
            </a:lvl1pPr>
            <a:lvl2pPr marL="914400" lvl="1"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2pPr>
            <a:lvl3pPr marL="1371600" lvl="2"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3pPr>
            <a:lvl4pPr marL="1828800" lvl="3"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4pPr>
            <a:lvl5pPr marL="2286000" lvl="4"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5pPr>
            <a:lvl6pPr marL="2743200" lvl="5"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6pPr>
            <a:lvl7pPr marL="3200400" lvl="6"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7pPr>
            <a:lvl8pPr marL="3657600" lvl="7"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8pPr>
            <a:lvl9pPr marL="4114800" lvl="8" indent="-317500" algn="l">
              <a:lnSpc>
                <a:spcPct val="90000"/>
              </a:lnSpc>
              <a:spcBef>
                <a:spcPts val="1600"/>
              </a:spcBef>
              <a:spcAft>
                <a:spcPts val="1600"/>
              </a:spcAft>
              <a:buClr>
                <a:srgbClr val="595959"/>
              </a:buClr>
              <a:buSzPts val="1400"/>
              <a:buFont typeface="Fira Sans"/>
              <a:buChar char="■"/>
              <a:defRPr>
                <a:solidFill>
                  <a:srgbClr val="595959"/>
                </a:solidFill>
                <a:latin typeface="Fira Sans"/>
                <a:ea typeface="Fira Sans"/>
                <a:cs typeface="Fira Sans"/>
                <a:sym typeface="Fira Sans"/>
              </a:defRPr>
            </a:lvl9pPr>
          </a:lstStyle>
          <a:p>
            <a:endParaRPr/>
          </a:p>
        </p:txBody>
      </p:sp>
      <p:sp>
        <p:nvSpPr>
          <p:cNvPr id="58" name="Google Shape;58;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50" descr="CFNI_Logo+Strapline_2017.jpg"/>
          <p:cNvPicPr preferRelativeResize="0"/>
          <p:nvPr/>
        </p:nvPicPr>
        <p:blipFill rotWithShape="1">
          <a:blip r:embed="rId2">
            <a:alphaModFix/>
          </a:blip>
          <a:srcRect l="48170" t="4008" r="-2607" b="30387"/>
          <a:stretch/>
        </p:blipFill>
        <p:spPr>
          <a:xfrm>
            <a:off x="420925" y="5344033"/>
            <a:ext cx="3322497" cy="1513967"/>
          </a:xfrm>
          <a:prstGeom prst="rect">
            <a:avLst/>
          </a:prstGeom>
          <a:noFill/>
          <a:ln>
            <a:noFill/>
          </a:ln>
        </p:spPr>
      </p:pic>
      <p:pic>
        <p:nvPicPr>
          <p:cNvPr id="60" name="Google Shape;60;p50" descr="CFNI_Logo+Strapline_2017.jpg"/>
          <p:cNvPicPr preferRelativeResize="0"/>
          <p:nvPr/>
        </p:nvPicPr>
        <p:blipFill rotWithShape="1">
          <a:blip r:embed="rId2">
            <a:alphaModFix/>
          </a:blip>
          <a:srcRect l="42106" t="68438"/>
          <a:stretch/>
        </p:blipFill>
        <p:spPr>
          <a:xfrm>
            <a:off x="4692450" y="5469017"/>
            <a:ext cx="3802248" cy="83353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61"/>
        <p:cNvGrpSpPr/>
        <p:nvPr/>
      </p:nvGrpSpPr>
      <p:grpSpPr>
        <a:xfrm>
          <a:off x="0" y="0"/>
          <a:ext cx="0" cy="0"/>
          <a:chOff x="0" y="0"/>
          <a:chExt cx="0" cy="0"/>
        </a:xfrm>
      </p:grpSpPr>
      <p:pic>
        <p:nvPicPr>
          <p:cNvPr id="62" name="Google Shape;62;p51"/>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63" name="Google Shape;63;p51"/>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65" name="Google Shape;65;p51"/>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6" name="Google Shape;66;p51"/>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67" name="Google Shape;67;p51"/>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300"/>
              <a:buFont typeface="Century Gothic"/>
              <a:buNone/>
              <a:defRPr sz="33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entury Gothic"/>
              <a:buNone/>
              <a:defRPr sz="33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communityfoundationni.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589375" y="897425"/>
            <a:ext cx="8304600" cy="2464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050"/>
              <a:buFont typeface="Century Gothic"/>
              <a:buNone/>
            </a:pPr>
            <a:r>
              <a:rPr lang="en-US" sz="3600"/>
              <a:t>Pears Community Spaces Fund</a:t>
            </a:r>
            <a:endParaRPr sz="3600"/>
          </a:p>
        </p:txBody>
      </p:sp>
      <p:sp>
        <p:nvSpPr>
          <p:cNvPr id="83" name="Google Shape;83;p1"/>
          <p:cNvSpPr txBox="1">
            <a:spLocks noGrp="1"/>
          </p:cNvSpPr>
          <p:nvPr>
            <p:ph type="subTitle" idx="1"/>
          </p:nvPr>
        </p:nvSpPr>
        <p:spPr>
          <a:xfrm>
            <a:off x="1143000" y="4294414"/>
            <a:ext cx="4214700" cy="73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62f2f418bd_0_28"/>
          <p:cNvSpPr txBox="1">
            <a:spLocks noGrp="1"/>
          </p:cNvSpPr>
          <p:nvPr>
            <p:ph type="title"/>
          </p:nvPr>
        </p:nvSpPr>
        <p:spPr>
          <a:xfrm>
            <a:off x="337923" y="365125"/>
            <a:ext cx="4372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a:t>
            </a:r>
            <a:endParaRPr/>
          </a:p>
          <a:p>
            <a:pPr marL="0" lvl="0" indent="0" algn="l" rtl="0">
              <a:lnSpc>
                <a:spcPct val="90000"/>
              </a:lnSpc>
              <a:spcBef>
                <a:spcPts val="0"/>
              </a:spcBef>
              <a:spcAft>
                <a:spcPts val="0"/>
              </a:spcAft>
              <a:buClr>
                <a:schemeClr val="dk1"/>
              </a:buClr>
              <a:buSzPts val="3300"/>
              <a:buFont typeface="Century Gothic"/>
              <a:buNone/>
            </a:pPr>
            <a:r>
              <a:rPr lang="en-US"/>
              <a:t>Spaces Fund</a:t>
            </a:r>
            <a:endParaRPr/>
          </a:p>
        </p:txBody>
      </p:sp>
      <p:sp>
        <p:nvSpPr>
          <p:cNvPr id="141" name="Google Shape;141;g62f2f418bd_0_28"/>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Clr>
                <a:srgbClr val="000000"/>
              </a:buClr>
              <a:buSzPts val="3000"/>
              <a:buFont typeface="Arial"/>
              <a:buNone/>
            </a:pPr>
            <a:endParaRPr sz="3000" b="1" i="0" u="none" strike="noStrike" cap="none">
              <a:solidFill>
                <a:srgbClr val="000000"/>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2800" b="1" i="0" u="none" strike="noStrike" cap="none">
                <a:solidFill>
                  <a:schemeClr val="dk1"/>
                </a:solidFill>
                <a:latin typeface="Century Gothic"/>
                <a:ea typeface="Century Gothic"/>
                <a:cs typeface="Century Gothic"/>
                <a:sym typeface="Century Gothic"/>
              </a:rPr>
              <a:t>Funding Available For This Phase of Applications</a:t>
            </a:r>
            <a:endParaRPr sz="3000" b="1" i="0" u="none" strike="noStrike" cap="none">
              <a:solidFill>
                <a:srgbClr val="FF0000"/>
              </a:solidFill>
              <a:latin typeface="Century Gothic"/>
              <a:ea typeface="Century Gothic"/>
              <a:cs typeface="Century Gothic"/>
              <a:sym typeface="Century Gothic"/>
            </a:endParaRPr>
          </a:p>
          <a:p>
            <a:pPr marL="0" marR="0" lvl="0" indent="457200" algn="ctr" rtl="0">
              <a:lnSpc>
                <a:spcPct val="115000"/>
              </a:lnSpc>
              <a:spcBef>
                <a:spcPts val="0"/>
              </a:spcBef>
              <a:spcAft>
                <a:spcPts val="0"/>
              </a:spcAft>
              <a:buClr>
                <a:srgbClr val="000000"/>
              </a:buClr>
              <a:buSzPts val="3000"/>
              <a:buFont typeface="Arial"/>
              <a:buNone/>
            </a:pPr>
            <a:r>
              <a:rPr lang="en-US" sz="3000" b="1" i="0" u="none" strike="noStrike" cap="none">
                <a:solidFill>
                  <a:srgbClr val="000000"/>
                </a:solidFill>
                <a:latin typeface="Century Gothic"/>
                <a:ea typeface="Century Gothic"/>
                <a:cs typeface="Century Gothic"/>
                <a:sym typeface="Century Gothic"/>
              </a:rPr>
              <a:t>  £39,000(Max award size £5k)</a:t>
            </a:r>
            <a:endParaRPr sz="3000" b="1" i="0" u="none" strike="noStrike" cap="none">
              <a:solidFill>
                <a:srgbClr val="000000"/>
              </a:solidFill>
              <a:latin typeface="Century Gothic"/>
              <a:ea typeface="Century Gothic"/>
              <a:cs typeface="Century Gothic"/>
              <a:sym typeface="Century Gothic"/>
            </a:endParaRPr>
          </a:p>
          <a:p>
            <a:pPr marL="457200" marR="0" lvl="0" indent="0" algn="ctr"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FF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0000F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0000FF"/>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endParaRPr sz="1600" b="1" i="1" u="none" strike="noStrike" cap="none">
              <a:solidFill>
                <a:srgbClr val="0000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6203914f5f_0_18"/>
          <p:cNvSpPr txBox="1">
            <a:spLocks noGrp="1"/>
          </p:cNvSpPr>
          <p:nvPr>
            <p:ph type="title"/>
          </p:nvPr>
        </p:nvSpPr>
        <p:spPr>
          <a:xfrm>
            <a:off x="352825" y="360950"/>
            <a:ext cx="5475900" cy="142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Spaces Fund</a:t>
            </a:r>
            <a:endParaRPr/>
          </a:p>
        </p:txBody>
      </p:sp>
      <p:sp>
        <p:nvSpPr>
          <p:cNvPr id="147" name="Google Shape;147;g6203914f5f_0_18"/>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latin typeface="Century Gothic"/>
                <a:ea typeface="Century Gothic"/>
                <a:cs typeface="Century Gothic"/>
                <a:sym typeface="Century Gothic"/>
              </a:rPr>
              <a:t>Programme Criteria:</a:t>
            </a:r>
            <a:endParaRPr sz="24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800"/>
              <a:buFont typeface="Arial"/>
              <a:buNone/>
            </a:pPr>
            <a:r>
              <a:rPr lang="en-US" sz="1800" b="1" i="0" u="sng" strike="noStrike" cap="none">
                <a:solidFill>
                  <a:schemeClr val="dk1"/>
                </a:solidFill>
                <a:latin typeface="Century Gothic"/>
                <a:ea typeface="Century Gothic"/>
                <a:cs typeface="Century Gothic"/>
                <a:sym typeface="Century Gothic"/>
              </a:rPr>
              <a:t>All projects must give space to groups to connect, share ideas, explore and learn together.</a:t>
            </a:r>
            <a:r>
              <a:rPr lang="en-US" sz="1400" b="1" i="0" u="sng" strike="noStrike" cap="none">
                <a:solidFill>
                  <a:schemeClr val="dk1"/>
                </a:solidFill>
                <a:latin typeface="Century Gothic"/>
                <a:ea typeface="Century Gothic"/>
                <a:cs typeface="Century Gothic"/>
                <a:sym typeface="Century Gothic"/>
              </a:rPr>
              <a:t> </a:t>
            </a:r>
            <a:r>
              <a:rPr lang="en-US" sz="1200" b="1" i="0" u="none" strike="noStrike" cap="none">
                <a:solidFill>
                  <a:srgbClr val="000000"/>
                </a:solidFill>
                <a:latin typeface="Century Gothic"/>
                <a:ea typeface="Century Gothic"/>
                <a:cs typeface="Century Gothic"/>
                <a:sym typeface="Century Gothic"/>
              </a:rPr>
              <a:t> </a:t>
            </a:r>
            <a:endParaRPr sz="12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800"/>
              <a:buFont typeface="Arial"/>
              <a:buNone/>
            </a:pPr>
            <a:r>
              <a:rPr lang="en-US" sz="1800" b="1" i="0" u="sng" strike="noStrike" cap="none">
                <a:solidFill>
                  <a:srgbClr val="000000"/>
                </a:solidFill>
                <a:latin typeface="Century Gothic"/>
                <a:ea typeface="Century Gothic"/>
                <a:cs typeface="Century Gothic"/>
                <a:sym typeface="Century Gothic"/>
              </a:rPr>
              <a:t>All projects must be developed and delivered through a partnership approach</a:t>
            </a:r>
            <a:endParaRPr sz="1800" b="1" i="0" u="sng"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Century Gothic"/>
                <a:ea typeface="Century Gothic"/>
                <a:cs typeface="Century Gothic"/>
                <a:sym typeface="Century Gothic"/>
              </a:rPr>
              <a:t> </a:t>
            </a:r>
            <a:endParaRPr sz="12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200"/>
              <a:buFont typeface="Arial"/>
              <a:buNone/>
            </a:pPr>
            <a:endParaRPr sz="12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62f2f418bd_0_6"/>
          <p:cNvSpPr txBox="1">
            <a:spLocks noGrp="1"/>
          </p:cNvSpPr>
          <p:nvPr>
            <p:ph type="title"/>
          </p:nvPr>
        </p:nvSpPr>
        <p:spPr>
          <a:xfrm>
            <a:off x="352800" y="267000"/>
            <a:ext cx="5475900" cy="126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Spaces Fund</a:t>
            </a:r>
            <a:endParaRPr/>
          </a:p>
        </p:txBody>
      </p:sp>
      <p:sp>
        <p:nvSpPr>
          <p:cNvPr id="153" name="Google Shape;153;g62f2f418bd_0_6"/>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Programme Criteria Continued</a:t>
            </a:r>
            <a:endParaRPr sz="20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Century Gothic"/>
                <a:ea typeface="Century Gothic"/>
                <a:cs typeface="Century Gothic"/>
                <a:sym typeface="Century Gothic"/>
              </a:rPr>
              <a:t>In addition projects must meet one or more or the following;</a:t>
            </a:r>
            <a:endParaRPr sz="1400" b="1" i="0" u="none" strike="noStrike" cap="none">
              <a:solidFill>
                <a:schemeClr val="dk1"/>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 </a:t>
            </a:r>
            <a:endParaRPr sz="14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1.  Increased contact and dialogue among project participants in NI and their community and those of another community background, faith or political persuasion</a:t>
            </a:r>
            <a:endParaRPr sz="14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 </a:t>
            </a:r>
            <a:endParaRPr sz="14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2.	</a:t>
            </a:r>
            <a:r>
              <a:rPr lang="en-US" sz="1400" b="1" i="0" u="none" strike="noStrike" cap="none">
                <a:solidFill>
                  <a:schemeClr val="dk1"/>
                </a:solidFill>
                <a:latin typeface="Century Gothic"/>
                <a:ea typeface="Century Gothic"/>
                <a:cs typeface="Century Gothic"/>
                <a:sym typeface="Century Gothic"/>
              </a:rPr>
              <a:t>Underpinning the Peace Process and promoting community development and cohesion</a:t>
            </a:r>
            <a:endParaRPr sz="14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 </a:t>
            </a:r>
            <a:endParaRPr sz="14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Century Gothic"/>
                <a:ea typeface="Century Gothic"/>
                <a:cs typeface="Century Gothic"/>
                <a:sym typeface="Century Gothic"/>
              </a:rPr>
              <a:t>3.</a:t>
            </a:r>
            <a:r>
              <a:rPr lang="en-US" sz="1400" b="1" i="0" u="none" strike="noStrike" cap="none">
                <a:solidFill>
                  <a:srgbClr val="000000"/>
                </a:solidFill>
                <a:latin typeface="Century Gothic"/>
                <a:ea typeface="Century Gothic"/>
                <a:cs typeface="Century Gothic"/>
                <a:sym typeface="Century Gothic"/>
              </a:rPr>
              <a:t>	Increased understanding, tolerance and respect to and for each other on the post conflict legacy issues which divides us</a:t>
            </a:r>
            <a:endParaRPr sz="14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 </a:t>
            </a:r>
            <a:endParaRPr sz="14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4.</a:t>
            </a:r>
            <a:r>
              <a:rPr lang="en-US" sz="1400" b="1" i="0" u="none" strike="noStrike" cap="none">
                <a:solidFill>
                  <a:schemeClr val="dk1"/>
                </a:solidFill>
                <a:latin typeface="Century Gothic"/>
                <a:ea typeface="Century Gothic"/>
                <a:cs typeface="Century Gothic"/>
                <a:sym typeface="Century Gothic"/>
              </a:rPr>
              <a:t>	Increased sharing &amp; use of space between and within for community cohesion and community development related activities</a:t>
            </a:r>
            <a:endParaRPr sz="1400" b="1" i="0" u="none" strike="noStrike" cap="none">
              <a:solidFill>
                <a:schemeClr val="dk1"/>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 </a:t>
            </a:r>
            <a:endParaRPr sz="14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5.	Increased dialogue among the sector and other stakeholders to address key and or emerging themes which could destabilize community cohesion.  </a:t>
            </a:r>
            <a:endParaRPr sz="1400" b="1" i="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 </a:t>
            </a:r>
            <a:endParaRPr sz="1400" b="1" i="0" u="none" strike="noStrike" cap="none">
              <a:solidFill>
                <a:srgbClr val="000000"/>
              </a:solidFill>
              <a:latin typeface="Century Gothic"/>
              <a:ea typeface="Century Gothic"/>
              <a:cs typeface="Century Gothic"/>
              <a:sym typeface="Century Gothic"/>
            </a:endParaRPr>
          </a:p>
          <a:p>
            <a:pPr marL="228600" marR="0" lvl="0" indent="-228600" algn="just"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Century Gothic"/>
                <a:ea typeface="Century Gothic"/>
                <a:cs typeface="Century Gothic"/>
                <a:sym typeface="Century Gothic"/>
              </a:rPr>
              <a:t>6. </a:t>
            </a:r>
            <a:r>
              <a:rPr lang="en-US" sz="1400" b="1" i="0" u="none" strike="noStrike" cap="none">
                <a:solidFill>
                  <a:schemeClr val="dk1"/>
                </a:solidFill>
                <a:latin typeface="Century Gothic"/>
                <a:ea typeface="Century Gothic"/>
                <a:cs typeface="Century Gothic"/>
                <a:sym typeface="Century Gothic"/>
              </a:rPr>
              <a:t> Increased contact and dialogue between policy makers and the community voluntary sector.</a:t>
            </a:r>
            <a:endParaRPr sz="14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62f2f418bd_0_17"/>
          <p:cNvSpPr txBox="1">
            <a:spLocks noGrp="1"/>
          </p:cNvSpPr>
          <p:nvPr>
            <p:ph type="title"/>
          </p:nvPr>
        </p:nvSpPr>
        <p:spPr>
          <a:xfrm>
            <a:off x="337923" y="365125"/>
            <a:ext cx="5070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Spaces Fund</a:t>
            </a:r>
            <a:endParaRPr/>
          </a:p>
        </p:txBody>
      </p:sp>
      <p:sp>
        <p:nvSpPr>
          <p:cNvPr id="159" name="Google Shape;159;g62f2f418bd_0_17"/>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Eligibility Criteria Check</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Must Be Constituted Community/Voluntary Organisations (registered charity)</a:t>
            </a:r>
            <a:endParaRPr sz="15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Please note that if any of the group’s objectives includes advancement of religion then group is not eligible for a grant award </a:t>
            </a: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200000"/>
              </a:lnSpc>
              <a:spcBef>
                <a:spcPts val="0"/>
              </a:spcBef>
              <a:spcAft>
                <a:spcPts val="0"/>
              </a:spcAft>
              <a:buClr>
                <a:srgbClr val="000000"/>
              </a:buClr>
              <a:buSzPts val="1500"/>
              <a:buFont typeface="Arial"/>
              <a:buNone/>
            </a:pP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Annual Income less than £250,000</a:t>
            </a: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    Application to be accompanied by:</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Governing document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Recent annual accounts or income and expenditure</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Child safeguarding policy (if applicable to project)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Adults safeguarding policy (if applicable to project)</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Equality policy</a:t>
            </a:r>
            <a:endParaRPr sz="15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If any of the above are missing when application is submitted, application will not proceed to assessment.</a:t>
            </a:r>
            <a:endParaRPr sz="1500" b="1" i="1" u="none" strike="noStrike" cap="none">
              <a:solidFill>
                <a:schemeClr val="dk1"/>
              </a:solidFill>
              <a:highlight>
                <a:schemeClr val="lt1"/>
              </a:highlight>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62f2f418bd_0_11"/>
          <p:cNvSpPr txBox="1">
            <a:spLocks noGrp="1"/>
          </p:cNvSpPr>
          <p:nvPr>
            <p:ph type="title"/>
          </p:nvPr>
        </p:nvSpPr>
        <p:spPr>
          <a:xfrm>
            <a:off x="337923" y="365125"/>
            <a:ext cx="4614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Spaces Fund</a:t>
            </a:r>
            <a:endParaRPr/>
          </a:p>
        </p:txBody>
      </p:sp>
      <p:sp>
        <p:nvSpPr>
          <p:cNvPr id="165" name="Google Shape;165;g62f2f418bd_0_11"/>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Fira Sans"/>
                <a:ea typeface="Fira Sans"/>
                <a:cs typeface="Fira Sans"/>
                <a:sym typeface="Fira Sans"/>
              </a:rPr>
              <a:t>    </a:t>
            </a:r>
            <a:r>
              <a:rPr lang="en-US" sz="1800" b="1" i="0" u="none" strike="noStrike" cap="none">
                <a:solidFill>
                  <a:srgbClr val="000000"/>
                </a:solidFill>
                <a:latin typeface="Century Gothic"/>
                <a:ea typeface="Century Gothic"/>
                <a:cs typeface="Century Gothic"/>
                <a:sym typeface="Century Gothic"/>
              </a:rPr>
              <a:t>How to Apply?</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Via Community Foundation Website: </a:t>
            </a:r>
            <a:r>
              <a:rPr lang="en-US" sz="1800" b="1" i="0" u="sng" strike="noStrike" cap="none">
                <a:solidFill>
                  <a:schemeClr val="dk1"/>
                </a:solidFill>
                <a:latin typeface="Century Gothic"/>
                <a:ea typeface="Century Gothic"/>
                <a:cs typeface="Century Gothic"/>
                <a:sym typeface="Century Gothic"/>
                <a:hlinkClick r:id="rId3"/>
              </a:rPr>
              <a:t>www.communityfoundationni.org</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 Grant Must Be Spent within 18 months from date of Grant Aid Agreement</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Monitoring Form To Be Returned Within 8 weeks  of Project End and accompanied With Annual Accounts</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Please note that you can’t have two live grants for the same programme </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62f2f418bd_0_0"/>
          <p:cNvSpPr txBox="1">
            <a:spLocks noGrp="1"/>
          </p:cNvSpPr>
          <p:nvPr>
            <p:ph type="title"/>
          </p:nvPr>
        </p:nvSpPr>
        <p:spPr>
          <a:xfrm>
            <a:off x="352824" y="216400"/>
            <a:ext cx="3968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Spaces Fund</a:t>
            </a:r>
            <a:endParaRPr/>
          </a:p>
        </p:txBody>
      </p:sp>
      <p:sp>
        <p:nvSpPr>
          <p:cNvPr id="171" name="Google Shape;171;g62f2f418bd_0_0"/>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Timeline</a:t>
            </a:r>
            <a:endParaRPr sz="1800" b="1" i="0" u="none" strike="noStrike" cap="none">
              <a:solidFill>
                <a:srgbClr val="000000"/>
              </a:solidFill>
              <a:latin typeface="Century Gothic"/>
              <a:ea typeface="Century Gothic"/>
              <a:cs typeface="Century Gothic"/>
              <a:sym typeface="Century Gothic"/>
            </a:endParaRPr>
          </a:p>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Year One - Phase 2</a:t>
            </a:r>
            <a:endParaRPr sz="1800" b="1" i="0" u="none" strike="noStrike" cap="none">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Applications open 10.00am Monday 4th November  2019 </a:t>
            </a:r>
            <a:endParaRPr sz="18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Applications close 1.00pm Thursday 12th December 2019</a:t>
            </a:r>
            <a:endParaRPr sz="18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Applications assessed January - February 2020</a:t>
            </a: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Grant Panel meetings March 2020</a:t>
            </a:r>
            <a:endParaRPr sz="18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Decisions announced at an award event week commencing Monday 30th March 2020</a:t>
            </a: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00"/>
              </a:solidFill>
              <a:highlight>
                <a:schemeClr val="lt1"/>
              </a:highlight>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0"/>
          <p:cNvSpPr txBox="1">
            <a:spLocks noGrp="1"/>
          </p:cNvSpPr>
          <p:nvPr>
            <p:ph type="ctrTitle"/>
          </p:nvPr>
        </p:nvSpPr>
        <p:spPr>
          <a:xfrm>
            <a:off x="549175" y="1748525"/>
            <a:ext cx="78090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500"/>
              <a:buFont typeface="Century Gothic"/>
              <a:buNone/>
            </a:pPr>
            <a:r>
              <a:rPr lang="en-US" sz="2400">
                <a:solidFill>
                  <a:schemeClr val="lt1"/>
                </a:solidFill>
              </a:rPr>
              <a:t>Requests for Queries and Clarifications to be emailed to</a:t>
            </a:r>
            <a:r>
              <a:rPr lang="en-US">
                <a:solidFill>
                  <a:schemeClr val="lt1"/>
                </a:solidFill>
              </a:rPr>
              <a:t> </a:t>
            </a:r>
            <a:br>
              <a:rPr lang="en-US">
                <a:solidFill>
                  <a:schemeClr val="lt1"/>
                </a:solidFill>
              </a:rPr>
            </a:br>
            <a:r>
              <a:rPr lang="en-US">
                <a:solidFill>
                  <a:schemeClr val="lt1"/>
                </a:solidFill>
              </a:rPr>
              <a:t/>
            </a:r>
            <a:br>
              <a:rPr lang="en-US">
                <a:solidFill>
                  <a:schemeClr val="lt1"/>
                </a:solidFill>
              </a:rPr>
            </a:br>
            <a:r>
              <a:rPr lang="en-US" sz="3000">
                <a:solidFill>
                  <a:schemeClr val="lt1"/>
                </a:solidFill>
              </a:rPr>
              <a:t>mhughes@communityfoundationni.org</a:t>
            </a:r>
            <a:endParaRPr sz="3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Connecting people who care to causes that matter </a:t>
            </a:r>
            <a:endParaRPr>
              <a:solidFill>
                <a:srgbClr val="293C89"/>
              </a:solidFill>
            </a:endParaRPr>
          </a:p>
        </p:txBody>
      </p:sp>
      <p:sp>
        <p:nvSpPr>
          <p:cNvPr id="90" name="Google Shape;90;p2"/>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3900" y="2019070"/>
            <a:ext cx="7886700" cy="399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r>
              <a:rPr lang="en-US">
                <a:solidFill>
                  <a:srgbClr val="293C89"/>
                </a:solidFill>
              </a:rPr>
              <a:t>Our vision:</a:t>
            </a:r>
            <a:endParaRPr>
              <a:solidFill>
                <a:srgbClr val="293C89"/>
              </a:solidFill>
            </a:endParaRPr>
          </a:p>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A peaceful, prosperous, shared and just society</a:t>
            </a:r>
            <a:r>
              <a:rPr lang="en-US"/>
              <a:t> </a:t>
            </a:r>
            <a:endParaRPr/>
          </a:p>
        </p:txBody>
      </p:sp>
      <p:sp>
        <p:nvSpPr>
          <p:cNvPr id="97" name="Google Shape;97;p3"/>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p>
        </p:txBody>
      </p:sp>
      <p:sp>
        <p:nvSpPr>
          <p:cNvPr id="104" name="Google Shape;104;p4"/>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pic>
        <p:nvPicPr>
          <p:cNvPr id="105" name="Google Shape;105;p4"/>
          <p:cNvPicPr preferRelativeResize="0"/>
          <p:nvPr/>
        </p:nvPicPr>
        <p:blipFill rotWithShape="1">
          <a:blip r:embed="rId3">
            <a:alphaModFix/>
          </a:blip>
          <a:srcRect/>
          <a:stretch/>
        </p:blipFill>
        <p:spPr>
          <a:xfrm>
            <a:off x="0" y="0"/>
            <a:ext cx="9144000" cy="6897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6203914f5f_0_7"/>
          <p:cNvSpPr txBox="1">
            <a:spLocks noGrp="1"/>
          </p:cNvSpPr>
          <p:nvPr>
            <p:ph type="title"/>
          </p:nvPr>
        </p:nvSpPr>
        <p:spPr>
          <a:xfrm>
            <a:off x="352825" y="360950"/>
            <a:ext cx="5475900" cy="142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Foundation</a:t>
            </a:r>
            <a:endParaRPr/>
          </a:p>
        </p:txBody>
      </p:sp>
      <p:sp>
        <p:nvSpPr>
          <p:cNvPr id="111" name="Google Shape;111;g6203914f5f_0_7"/>
          <p:cNvSpPr txBox="1"/>
          <p:nvPr/>
        </p:nvSpPr>
        <p:spPr>
          <a:xfrm>
            <a:off x="352800" y="1982400"/>
            <a:ext cx="8438400" cy="4875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1500"/>
              </a:spcBef>
              <a:spcAft>
                <a:spcPts val="0"/>
              </a:spcAft>
              <a:buNone/>
            </a:pPr>
            <a:r>
              <a:rPr lang="en-US" sz="1800" b="1">
                <a:highlight>
                  <a:srgbClr val="FFFFFF"/>
                </a:highlight>
                <a:latin typeface="Century Gothic"/>
                <a:ea typeface="Century Gothic"/>
                <a:cs typeface="Century Gothic"/>
                <a:sym typeface="Century Gothic"/>
              </a:rPr>
              <a:t>A transformative force, working for social justice through effective philanthropy.</a:t>
            </a:r>
            <a:endParaRPr sz="1800" b="1">
              <a:highlight>
                <a:srgbClr val="FFFFFF"/>
              </a:highlight>
              <a:latin typeface="Century Gothic"/>
              <a:ea typeface="Century Gothic"/>
              <a:cs typeface="Century Gothic"/>
              <a:sym typeface="Century Gothic"/>
            </a:endParaRPr>
          </a:p>
          <a:p>
            <a:pPr marL="0" lvl="0" indent="0" algn="l" rtl="0">
              <a:lnSpc>
                <a:spcPct val="140000"/>
              </a:lnSpc>
              <a:spcBef>
                <a:spcPts val="1500"/>
              </a:spcBef>
              <a:spcAft>
                <a:spcPts val="0"/>
              </a:spcAft>
              <a:buNone/>
            </a:pPr>
            <a:r>
              <a:rPr lang="en-US" sz="1800" b="1">
                <a:solidFill>
                  <a:schemeClr val="dk1"/>
                </a:solidFill>
                <a:highlight>
                  <a:srgbClr val="FFFFFF"/>
                </a:highlight>
                <a:latin typeface="Century Gothic"/>
                <a:ea typeface="Century Gothic"/>
                <a:cs typeface="Century Gothic"/>
                <a:sym typeface="Century Gothic"/>
              </a:rPr>
              <a:t>Empowering a global community of organisations and individuals, providing leadership and resources to break down the barriers to progress.</a:t>
            </a:r>
            <a:endParaRPr sz="1800" b="1">
              <a:solidFill>
                <a:schemeClr val="dk1"/>
              </a:solidFill>
              <a:highlight>
                <a:srgbClr val="FFFFFF"/>
              </a:highlight>
              <a:latin typeface="Century Gothic"/>
              <a:ea typeface="Century Gothic"/>
              <a:cs typeface="Century Gothic"/>
              <a:sym typeface="Century Gothic"/>
            </a:endParaRPr>
          </a:p>
          <a:p>
            <a:pPr marL="0" lvl="0" indent="0" algn="l" rtl="0">
              <a:lnSpc>
                <a:spcPct val="140000"/>
              </a:lnSpc>
              <a:spcBef>
                <a:spcPts val="1500"/>
              </a:spcBef>
              <a:spcAft>
                <a:spcPts val="0"/>
              </a:spcAft>
              <a:buNone/>
            </a:pPr>
            <a:r>
              <a:rPr lang="en-US" sz="1800" b="1">
                <a:highlight>
                  <a:srgbClr val="FFFFFF"/>
                </a:highlight>
                <a:latin typeface="Century Gothic"/>
                <a:ea typeface="Century Gothic"/>
                <a:cs typeface="Century Gothic"/>
                <a:sym typeface="Century Gothic"/>
              </a:rPr>
              <a:t>Inspiring others to engage and multiplying the Pears impact by fostering the next generation of active citizens.</a:t>
            </a:r>
            <a:endParaRPr sz="1800" b="1">
              <a:highlight>
                <a:srgbClr val="FFFFFF"/>
              </a:highlight>
              <a:latin typeface="Century Gothic"/>
              <a:ea typeface="Century Gothic"/>
              <a:cs typeface="Century Gothic"/>
              <a:sym typeface="Century Gothic"/>
            </a:endParaRPr>
          </a:p>
          <a:p>
            <a:pPr marL="0" lvl="0" indent="0" algn="l" rtl="0">
              <a:lnSpc>
                <a:spcPct val="140000"/>
              </a:lnSpc>
              <a:spcBef>
                <a:spcPts val="1500"/>
              </a:spcBef>
              <a:spcAft>
                <a:spcPts val="1500"/>
              </a:spcAft>
              <a:buNone/>
            </a:pPr>
            <a:r>
              <a:rPr lang="en-US" sz="1800" b="1">
                <a:solidFill>
                  <a:schemeClr val="dk1"/>
                </a:solidFill>
                <a:highlight>
                  <a:srgbClr val="FFFFFF"/>
                </a:highlight>
                <a:latin typeface="Century Gothic"/>
                <a:ea typeface="Century Gothic"/>
                <a:cs typeface="Century Gothic"/>
                <a:sym typeface="Century Gothic"/>
              </a:rPr>
              <a:t>Creating spaces for passionate people to develop their ideas and apply their talents for the good of everyone</a:t>
            </a:r>
            <a:endParaRPr sz="1800" b="1">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6232125d1e_0_1"/>
          <p:cNvSpPr txBox="1">
            <a:spLocks noGrp="1"/>
          </p:cNvSpPr>
          <p:nvPr>
            <p:ph type="title"/>
          </p:nvPr>
        </p:nvSpPr>
        <p:spPr>
          <a:xfrm>
            <a:off x="352825" y="360950"/>
            <a:ext cx="5475900" cy="142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a:t>
            </a:r>
            <a:endParaRPr/>
          </a:p>
          <a:p>
            <a:pPr marL="0" lvl="0" indent="0" algn="l" rtl="0">
              <a:lnSpc>
                <a:spcPct val="90000"/>
              </a:lnSpc>
              <a:spcBef>
                <a:spcPts val="0"/>
              </a:spcBef>
              <a:spcAft>
                <a:spcPts val="0"/>
              </a:spcAft>
              <a:buClr>
                <a:schemeClr val="dk1"/>
              </a:buClr>
              <a:buSzPts val="3300"/>
              <a:buFont typeface="Century Gothic"/>
              <a:buNone/>
            </a:pPr>
            <a:r>
              <a:rPr lang="en-US"/>
              <a:t>Spaces Fund</a:t>
            </a:r>
            <a:endParaRPr/>
          </a:p>
        </p:txBody>
      </p:sp>
      <p:sp>
        <p:nvSpPr>
          <p:cNvPr id="117" name="Google Shape;117;g6232125d1e_0_1"/>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entury Gothic"/>
                <a:ea typeface="Century Gothic"/>
                <a:cs typeface="Century Gothic"/>
                <a:sym typeface="Century Gothic"/>
              </a:rPr>
              <a:t>Community and voluntary groups working together to jointly evidence need and bid for funding. </a:t>
            </a:r>
            <a:endParaRPr sz="2400" b="1"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Using a shared space in their local community or to carry out joint activities or events aimed at bringing different communities together, whether that be communities of faith, ethnicity, neighbourhood or of different backgrounds. </a:t>
            </a:r>
            <a:endParaRPr sz="2400" b="1"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entury Gothic"/>
                <a:ea typeface="Century Gothic"/>
                <a:cs typeface="Century Gothic"/>
                <a:sym typeface="Century Gothic"/>
              </a:rPr>
              <a:t>Giving groups and communities the space to connect, share ideas, explore and learn together.  </a:t>
            </a:r>
            <a:endParaRPr sz="24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62f2f418bd_0_23"/>
          <p:cNvSpPr txBox="1">
            <a:spLocks noGrp="1"/>
          </p:cNvSpPr>
          <p:nvPr>
            <p:ph type="title"/>
          </p:nvPr>
        </p:nvSpPr>
        <p:spPr>
          <a:xfrm>
            <a:off x="352825" y="360950"/>
            <a:ext cx="5475900" cy="142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a:t>
            </a:r>
            <a:endParaRPr/>
          </a:p>
          <a:p>
            <a:pPr marL="0" lvl="0" indent="0" algn="l" rtl="0">
              <a:lnSpc>
                <a:spcPct val="90000"/>
              </a:lnSpc>
              <a:spcBef>
                <a:spcPts val="0"/>
              </a:spcBef>
              <a:spcAft>
                <a:spcPts val="0"/>
              </a:spcAft>
              <a:buClr>
                <a:schemeClr val="dk1"/>
              </a:buClr>
              <a:buSzPts val="3300"/>
              <a:buFont typeface="Century Gothic"/>
              <a:buNone/>
            </a:pPr>
            <a:r>
              <a:rPr lang="en-US"/>
              <a:t>Spaces Fund</a:t>
            </a:r>
            <a:endParaRPr/>
          </a:p>
        </p:txBody>
      </p:sp>
      <p:sp>
        <p:nvSpPr>
          <p:cNvPr id="123" name="Google Shape;123;g62f2f418bd_0_23"/>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15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By</a:t>
            </a:r>
            <a:endParaRPr sz="1800" b="1" i="0" u="none" strike="noStrike" cap="none">
              <a:solidFill>
                <a:srgbClr val="000000"/>
              </a:solidFill>
              <a:latin typeface="Century Gothic"/>
              <a:ea typeface="Century Gothic"/>
              <a:cs typeface="Century Gothic"/>
              <a:sym typeface="Century Gothic"/>
            </a:endParaRPr>
          </a:p>
          <a:p>
            <a:pPr marL="457200" marR="0" lvl="0" indent="-342900" algn="just" rtl="0">
              <a:lnSpc>
                <a:spcPct val="115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Using a space in a shared way within the local community </a:t>
            </a:r>
            <a:endParaRPr sz="1800" b="1" i="0" u="none" strike="noStrike" cap="none">
              <a:solidFill>
                <a:srgbClr val="000000"/>
              </a:solidFill>
              <a:latin typeface="Century Gothic"/>
              <a:ea typeface="Century Gothic"/>
              <a:cs typeface="Century Gothic"/>
              <a:sym typeface="Century Gothic"/>
            </a:endParaRPr>
          </a:p>
          <a:p>
            <a:pPr marL="457200" marR="0" lvl="0" indent="-342900" algn="just" rtl="0">
              <a:lnSpc>
                <a:spcPct val="115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Or to carry out joint activities or events aimed at bringing different communities together, whether that be communities of faith, ethnicity, neighbourhood or of different backgrounds. </a:t>
            </a:r>
            <a:endParaRPr sz="1800" b="1" i="0" u="none" strike="noStrike" cap="none">
              <a:solidFill>
                <a:schemeClr val="dk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Pears Foundation and Community Foundation wish to support projects that</a:t>
            </a:r>
            <a:endParaRPr sz="1800" b="1" i="0" u="none" strike="noStrike" cap="none">
              <a:solidFill>
                <a:srgbClr val="000000"/>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Are developed through collaborative working and engagement through joint bidding for funding,</a:t>
            </a:r>
            <a:endParaRPr sz="1800" b="1" i="0" u="none" strike="noStrike" cap="none">
              <a:solidFill>
                <a:schemeClr val="dk1"/>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Demonstrate that community/voluntary organisations are working together</a:t>
            </a:r>
            <a:endParaRPr sz="1800" b="1" i="0" u="none" strike="noStrike" cap="none">
              <a:solidFill>
                <a:srgbClr val="000000"/>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Century Gothic"/>
                <a:ea typeface="Century Gothic"/>
                <a:cs typeface="Century Gothic"/>
                <a:sym typeface="Century Gothic"/>
              </a:rPr>
              <a:t>Foster respect and understanding between people of different backgrounds.</a:t>
            </a:r>
            <a:endParaRPr sz="1800" b="1" i="0" u="none" strike="noStrike" cap="none">
              <a:solidFill>
                <a:schemeClr val="dk1"/>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rgbClr val="000000"/>
              </a:buClr>
              <a:buSzPts val="1800"/>
              <a:buFont typeface="Century Gothic"/>
              <a:buChar char="●"/>
            </a:pPr>
            <a:r>
              <a:rPr lang="en-US" sz="1800" b="1" i="0" u="none" strike="noStrike" cap="none">
                <a:solidFill>
                  <a:srgbClr val="000000"/>
                </a:solidFill>
                <a:latin typeface="Century Gothic"/>
                <a:ea typeface="Century Gothic"/>
                <a:cs typeface="Century Gothic"/>
                <a:sym typeface="Century Gothic"/>
              </a:rPr>
              <a:t>Give space to people/communities/groups to connect, share ideas, explore and learn together.  </a:t>
            </a:r>
            <a:endParaRPr sz="1800" b="1" i="0" u="none" strike="noStrike" cap="none">
              <a:solidFill>
                <a:srgbClr val="000000"/>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rgbClr val="000000"/>
              </a:buClr>
              <a:buSzPts val="1800"/>
              <a:buFont typeface="Century Gothic"/>
              <a:buChar char="●"/>
            </a:pPr>
            <a:endParaRPr sz="1800" b="1" i="0" u="none" strike="noStrike" cap="none">
              <a:solidFill>
                <a:srgbClr val="000000"/>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6203914f5f_0_13"/>
          <p:cNvSpPr txBox="1">
            <a:spLocks noGrp="1"/>
          </p:cNvSpPr>
          <p:nvPr>
            <p:ph type="title"/>
          </p:nvPr>
        </p:nvSpPr>
        <p:spPr>
          <a:xfrm>
            <a:off x="352825" y="360950"/>
            <a:ext cx="5475900" cy="142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a:t>
            </a:r>
            <a:endParaRPr/>
          </a:p>
          <a:p>
            <a:pPr marL="0" lvl="0" indent="0" algn="l" rtl="0">
              <a:lnSpc>
                <a:spcPct val="90000"/>
              </a:lnSpc>
              <a:spcBef>
                <a:spcPts val="0"/>
              </a:spcBef>
              <a:spcAft>
                <a:spcPts val="0"/>
              </a:spcAft>
              <a:buClr>
                <a:schemeClr val="dk1"/>
              </a:buClr>
              <a:buSzPts val="3300"/>
              <a:buFont typeface="Century Gothic"/>
              <a:buNone/>
            </a:pPr>
            <a:r>
              <a:rPr lang="en-US"/>
              <a:t>Spaces Fund</a:t>
            </a:r>
            <a:endParaRPr/>
          </a:p>
        </p:txBody>
      </p:sp>
      <p:sp>
        <p:nvSpPr>
          <p:cNvPr id="129" name="Google Shape;129;g6203914f5f_0_13"/>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What outcomes do we expect </a:t>
            </a:r>
            <a:endParaRPr sz="1800" b="1"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chemeClr val="dk1"/>
              </a:buClr>
              <a:buSzPts val="1800"/>
              <a:buFont typeface="Century Gothic"/>
              <a:buAutoNum type="arabicPeriod"/>
            </a:pPr>
            <a:r>
              <a:rPr lang="en-US" sz="1800" b="1" i="0" u="none" strike="noStrike" cap="none">
                <a:solidFill>
                  <a:schemeClr val="dk1"/>
                </a:solidFill>
                <a:latin typeface="Century Gothic"/>
                <a:ea typeface="Century Gothic"/>
                <a:cs typeface="Century Gothic"/>
                <a:sym typeface="Century Gothic"/>
              </a:rPr>
              <a:t>Increased contact and dialogue among project participants in NI and their community and those of another community background, faith or political persuasion, Indicated by the number of grantees who indicate a positive attitudinal change towards people from different backgrounds and the number of new relationships.</a:t>
            </a:r>
            <a:endParaRPr sz="1800" b="1" i="0" u="none" strike="noStrike" cap="none">
              <a:solidFill>
                <a:schemeClr val="dk1"/>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rgbClr val="000000"/>
              </a:buClr>
              <a:buSzPts val="1800"/>
              <a:buFont typeface="Century Gothic"/>
              <a:buAutoNum type="arabicPeriod"/>
            </a:pPr>
            <a:r>
              <a:rPr lang="en-US" sz="1800" b="1" i="0" u="none" strike="noStrike" cap="none">
                <a:solidFill>
                  <a:srgbClr val="000000"/>
                </a:solidFill>
                <a:latin typeface="Century Gothic"/>
                <a:ea typeface="Century Gothic"/>
                <a:cs typeface="Century Gothic"/>
                <a:sym typeface="Century Gothic"/>
              </a:rPr>
              <a:t>Underpinning the Peace Process and promoting community development and cohesion, indicated by the number of people participating in peace building and capacity building for the first time and the number of intra and inter community engagements/activities.</a:t>
            </a:r>
            <a:endParaRPr sz="1800" b="1" i="0" u="none" strike="noStrike" cap="none">
              <a:solidFill>
                <a:srgbClr val="000000"/>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342900" algn="just" rtl="0">
              <a:lnSpc>
                <a:spcPct val="100000"/>
              </a:lnSpc>
              <a:spcBef>
                <a:spcPts val="0"/>
              </a:spcBef>
              <a:spcAft>
                <a:spcPts val="0"/>
              </a:spcAft>
              <a:buClr>
                <a:srgbClr val="000000"/>
              </a:buClr>
              <a:buSzPts val="1800"/>
              <a:buFont typeface="Arial"/>
              <a:buAutoNum type="arabicPeriod"/>
            </a:pPr>
            <a:r>
              <a:rPr lang="en-US" sz="1800" b="1" i="0" u="none" strike="noStrike" cap="none">
                <a:solidFill>
                  <a:schemeClr val="dk1"/>
                </a:solidFill>
                <a:latin typeface="Century Gothic"/>
                <a:ea typeface="Century Gothic"/>
                <a:cs typeface="Century Gothic"/>
                <a:sym typeface="Century Gothic"/>
              </a:rPr>
              <a:t>Increased understanding, tolerance and respect to and for each other on the post conflict legacy issues which divides us, indicated by the number of participants engaging in capacity building, including events and training, during the programme.</a:t>
            </a:r>
            <a:r>
              <a:rPr lang="en-US" sz="1800" b="1" i="0" u="none" strike="noStrike" cap="none">
                <a:solidFill>
                  <a:srgbClr val="000000"/>
                </a:solidFill>
                <a:latin typeface="Century Gothic"/>
                <a:ea typeface="Century Gothic"/>
                <a:cs typeface="Century Gothic"/>
                <a:sym typeface="Century Gothic"/>
              </a:rPr>
              <a:t>  </a:t>
            </a:r>
            <a:r>
              <a:rPr lang="en-US" sz="1100" b="0" i="0" u="none" strike="noStrike" cap="none">
                <a:solidFill>
                  <a:srgbClr val="000000"/>
                </a:solidFill>
                <a:latin typeface="Arial"/>
                <a:ea typeface="Arial"/>
                <a:cs typeface="Arial"/>
                <a:sym typeface="Arial"/>
              </a:rPr>
              <a:t>    </a:t>
            </a:r>
            <a:r>
              <a:rPr lang="en-US" sz="1100" b="1" i="0" u="none" strike="noStrike" cap="none">
                <a:solidFill>
                  <a:srgbClr val="632423"/>
                </a:solidFill>
                <a:latin typeface="Arial"/>
                <a:ea typeface="Arial"/>
                <a:cs typeface="Arial"/>
                <a:sym typeface="Arial"/>
              </a:rPr>
              <a:t>                                       </a:t>
            </a:r>
            <a:endParaRPr sz="1100" b="1" i="0" u="none" strike="noStrike" cap="none">
              <a:solidFill>
                <a:srgbClr val="632423"/>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6203914f5f_0_28"/>
          <p:cNvSpPr txBox="1">
            <a:spLocks noGrp="1"/>
          </p:cNvSpPr>
          <p:nvPr>
            <p:ph type="title"/>
          </p:nvPr>
        </p:nvSpPr>
        <p:spPr>
          <a:xfrm>
            <a:off x="352825" y="360950"/>
            <a:ext cx="5475900" cy="142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r>
              <a:rPr lang="en-US"/>
              <a:t>Pears Community </a:t>
            </a:r>
            <a:endParaRPr/>
          </a:p>
          <a:p>
            <a:pPr marL="0" lvl="0" indent="0" algn="l" rtl="0">
              <a:lnSpc>
                <a:spcPct val="90000"/>
              </a:lnSpc>
              <a:spcBef>
                <a:spcPts val="0"/>
              </a:spcBef>
              <a:spcAft>
                <a:spcPts val="0"/>
              </a:spcAft>
              <a:buClr>
                <a:schemeClr val="dk1"/>
              </a:buClr>
              <a:buSzPts val="3300"/>
              <a:buFont typeface="Century Gothic"/>
              <a:buNone/>
            </a:pPr>
            <a:r>
              <a:rPr lang="en-US"/>
              <a:t>Spaces Fund</a:t>
            </a:r>
            <a:endParaRPr/>
          </a:p>
        </p:txBody>
      </p:sp>
      <p:sp>
        <p:nvSpPr>
          <p:cNvPr id="135" name="Google Shape;135;g6203914f5f_0_28"/>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What outcomes can we expect (continued)</a:t>
            </a:r>
            <a:r>
              <a:rPr lang="en-US" sz="1800" b="1" i="0" u="none" strike="noStrike" cap="none">
                <a:solidFill>
                  <a:srgbClr val="632423"/>
                </a:solidFill>
                <a:latin typeface="Century Gothic"/>
                <a:ea typeface="Century Gothic"/>
                <a:cs typeface="Century Gothic"/>
                <a:sym typeface="Century Gothic"/>
              </a:rPr>
              <a:t>   </a:t>
            </a:r>
            <a:endParaRPr sz="1800" b="1" i="0" u="none" strike="noStrike" cap="none">
              <a:solidFill>
                <a:srgbClr val="632423"/>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4. Increased sharing &amp; use of space between and within for community cohesion and community development related activities Has the project led to meaningful contact between communities; has it led to increased levels of cohesion and trust and engagement in the community; has it led to increased engagement by disaffected young people in community life? </a:t>
            </a: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5. Increased dialogue among the sector and other stakeholders to address key and or emerging themes which could destabilize community cohesion.  </a:t>
            </a:r>
            <a:endParaRPr sz="1800" b="1" i="0" u="none" strike="noStrike" cap="none">
              <a:solidFill>
                <a:srgbClr val="000000"/>
              </a:solidFill>
              <a:latin typeface="Century Gothic"/>
              <a:ea typeface="Century Gothic"/>
              <a:cs typeface="Century Gothic"/>
              <a:sym typeface="Century Gothic"/>
            </a:endParaRPr>
          </a:p>
          <a:p>
            <a:pPr marL="0" marR="0" lvl="0" indent="4000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6. Increased contact and dialogue between policy makers and the community voluntary </a:t>
            </a:r>
            <a:endParaRPr sz="1800" b="1" i="0" u="none" strike="noStrike" cap="none">
              <a:solidFill>
                <a:schemeClr val="dk1"/>
              </a:solidFill>
              <a:latin typeface="Century Gothic"/>
              <a:ea typeface="Century Gothic"/>
              <a:cs typeface="Century Gothic"/>
              <a:sym typeface="Century Gothic"/>
            </a:endParaRPr>
          </a:p>
          <a:p>
            <a:pPr marL="457200" marR="0" lvl="0" indent="-5715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sector. </a:t>
            </a: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Custom 1">
      <a:dk1>
        <a:srgbClr val="10069F"/>
      </a:dk1>
      <a:lt1>
        <a:srgbClr val="FFFFFF"/>
      </a:lt1>
      <a:dk2>
        <a:srgbClr val="1006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10069F"/>
      </a:dk1>
      <a:lt1>
        <a:srgbClr val="FFFFFF"/>
      </a:lt1>
      <a:dk2>
        <a:srgbClr val="1006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On-screen Show (4:3)</PresentationFormat>
  <Paragraphs>126</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Calibri</vt:lpstr>
      <vt:lpstr>Century Gothic</vt:lpstr>
      <vt:lpstr>Arial</vt:lpstr>
      <vt:lpstr>Fira Sans</vt:lpstr>
      <vt:lpstr>Office Theme</vt:lpstr>
      <vt:lpstr>Office Theme</vt:lpstr>
      <vt:lpstr>Pears Community Spaces Fund</vt:lpstr>
      <vt:lpstr> Connecting people who care to causes that matter </vt:lpstr>
      <vt:lpstr>Our vision:  A peaceful, prosperous, shared and just society </vt:lpstr>
      <vt:lpstr>PowerPoint Presentation</vt:lpstr>
      <vt:lpstr>Pears Foundation</vt:lpstr>
      <vt:lpstr>Pears Community  Spaces Fund</vt:lpstr>
      <vt:lpstr>Pears Community  Spaces Fund</vt:lpstr>
      <vt:lpstr>Pears Community  Spaces Fund</vt:lpstr>
      <vt:lpstr>Pears Community  Spaces Fund</vt:lpstr>
      <vt:lpstr>Pears Community  Spaces Fund</vt:lpstr>
      <vt:lpstr>Pears  Community Spaces Fund</vt:lpstr>
      <vt:lpstr>Pears  Community Spaces Fund</vt:lpstr>
      <vt:lpstr>Pears  Community Spaces Fund</vt:lpstr>
      <vt:lpstr>Pears  Community Spaces Fund</vt:lpstr>
      <vt:lpstr>Pears  Community Spaces Fund</vt:lpstr>
      <vt:lpstr>Requests for Queries and Clarifications to be emailed to   mhughes@communityfoundationni.org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Pears Community Spaces Fund</dc:title>
  <dc:creator>Michael Hughes</dc:creator>
  <cp:lastModifiedBy>CFNIADMIN</cp:lastModifiedBy>
  <cp:revision>1</cp:revision>
  <dcterms:modified xsi:type="dcterms:W3CDTF">2019-11-04T10:59:32Z</dcterms:modified>
</cp:coreProperties>
</file>