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3" r:id="rId16"/>
    <p:sldId id="274" r:id="rId17"/>
    <p:sldId id="275" r:id="rId18"/>
    <p:sldId id="276" r:id="rId19"/>
    <p:sldId id="277" r:id="rId20"/>
    <p:sldId id="278" r:id="rId21"/>
    <p:sldId id="281" r:id="rId22"/>
    <p:sldId id="280" r:id="rId23"/>
  </p:sldIdLst>
  <p:sldSz cx="9144000" cy="6858000" type="screen4x3"/>
  <p:notesSz cx="6797675" cy="9926638"/>
  <p:embeddedFontLst>
    <p:embeddedFont>
      <p:font typeface="Calibri" panose="020F0502020204030204" pitchFamily="34" charset="0"/>
      <p:regular r:id="rId26"/>
      <p:bold r:id="rId27"/>
      <p:italic r:id="rId28"/>
      <p:boldItalic r:id="rId29"/>
    </p:embeddedFont>
    <p:embeddedFont>
      <p:font typeface="Fira Sans" panose="020B060402020202020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T2L1k7iA5vkEvcPY+J/8CltMt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sorterViewPr>
    <p:cViewPr>
      <p:scale>
        <a:sx n="100" d="100"/>
        <a:sy n="100" d="100"/>
      </p:scale>
      <p:origin x="0" y="-27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8AD27FB-AA1A-47A4-8730-2C503C9C6053}" type="datetimeFigureOut">
              <a:rPr lang="en-GB" smtClean="0"/>
              <a:t>14/02/2020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8CE93E5-B704-4FEF-9C26-3AD797F6B49F}" type="slidenum">
              <a:rPr lang="en-GB" smtClean="0"/>
              <a:t>‹#›</a:t>
            </a:fld>
            <a:endParaRPr lang="en-GB"/>
          </a:p>
        </p:txBody>
      </p:sp>
    </p:spTree>
    <p:extLst>
      <p:ext uri="{BB962C8B-B14F-4D97-AF65-F5344CB8AC3E}">
        <p14:creationId xmlns:p14="http://schemas.microsoft.com/office/powerpoint/2010/main" val="577630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832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86792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227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71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493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660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250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925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3: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8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84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314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7: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3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384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3"/>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24344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2461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048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263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189868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46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12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761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195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7051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44"/>
          <p:cNvPicPr preferRelativeResize="0"/>
          <p:nvPr/>
        </p:nvPicPr>
        <p:blipFill rotWithShape="1">
          <a:blip r:embed="rId2">
            <a:alphaModFix/>
          </a:blip>
          <a:srcRect/>
          <a:stretch/>
        </p:blipFill>
        <p:spPr>
          <a:xfrm>
            <a:off x="0" y="0"/>
            <a:ext cx="9144000" cy="3302000"/>
          </a:xfrm>
          <a:prstGeom prst="rect">
            <a:avLst/>
          </a:prstGeom>
          <a:noFill/>
          <a:ln>
            <a:noFill/>
          </a:ln>
        </p:spPr>
      </p:pic>
      <p:sp>
        <p:nvSpPr>
          <p:cNvPr id="24" name="Google Shape;24;p44"/>
          <p:cNvSpPr txBox="1">
            <a:spLocks noGrp="1"/>
          </p:cNvSpPr>
          <p:nvPr>
            <p:ph type="title"/>
          </p:nvPr>
        </p:nvSpPr>
        <p:spPr>
          <a:xfrm>
            <a:off x="623888" y="201908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623888" y="489881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BD"/>
              </a:buClr>
              <a:buSzPts val="1800"/>
              <a:buNone/>
              <a:defRPr sz="1800">
                <a:solidFill>
                  <a:srgbClr val="8888BD"/>
                </a:solidFill>
              </a:defRPr>
            </a:lvl1pPr>
            <a:lvl2pPr marL="914400" lvl="1" indent="-228600" algn="l">
              <a:lnSpc>
                <a:spcPct val="90000"/>
              </a:lnSpc>
              <a:spcBef>
                <a:spcPts val="375"/>
              </a:spcBef>
              <a:spcAft>
                <a:spcPts val="0"/>
              </a:spcAft>
              <a:buClr>
                <a:srgbClr val="8888BD"/>
              </a:buClr>
              <a:buSzPts val="1500"/>
              <a:buNone/>
              <a:defRPr sz="1500">
                <a:solidFill>
                  <a:srgbClr val="8888BD"/>
                </a:solidFill>
              </a:defRPr>
            </a:lvl2pPr>
            <a:lvl3pPr marL="1371600" lvl="2" indent="-228600" algn="l">
              <a:lnSpc>
                <a:spcPct val="90000"/>
              </a:lnSpc>
              <a:spcBef>
                <a:spcPts val="375"/>
              </a:spcBef>
              <a:spcAft>
                <a:spcPts val="0"/>
              </a:spcAft>
              <a:buClr>
                <a:srgbClr val="8888BD"/>
              </a:buClr>
              <a:buSzPts val="1350"/>
              <a:buNone/>
              <a:defRPr sz="1350">
                <a:solidFill>
                  <a:srgbClr val="8888BD"/>
                </a:solidFill>
              </a:defRPr>
            </a:lvl3pPr>
            <a:lvl4pPr marL="1828800" lvl="3" indent="-228600" algn="l">
              <a:lnSpc>
                <a:spcPct val="90000"/>
              </a:lnSpc>
              <a:spcBef>
                <a:spcPts val="375"/>
              </a:spcBef>
              <a:spcAft>
                <a:spcPts val="0"/>
              </a:spcAft>
              <a:buClr>
                <a:srgbClr val="8888BD"/>
              </a:buClr>
              <a:buSzPts val="1200"/>
              <a:buNone/>
              <a:defRPr sz="1200">
                <a:solidFill>
                  <a:srgbClr val="8888BD"/>
                </a:solidFill>
              </a:defRPr>
            </a:lvl4pPr>
            <a:lvl5pPr marL="2286000" lvl="4" indent="-228600" algn="l">
              <a:lnSpc>
                <a:spcPct val="90000"/>
              </a:lnSpc>
              <a:spcBef>
                <a:spcPts val="375"/>
              </a:spcBef>
              <a:spcAft>
                <a:spcPts val="0"/>
              </a:spcAft>
              <a:buClr>
                <a:srgbClr val="8888BD"/>
              </a:buClr>
              <a:buSzPts val="1200"/>
              <a:buNone/>
              <a:defRPr sz="1200">
                <a:solidFill>
                  <a:srgbClr val="8888BD"/>
                </a:solidFill>
              </a:defRPr>
            </a:lvl5pPr>
            <a:lvl6pPr marL="2743200" lvl="5" indent="-228600" algn="l">
              <a:lnSpc>
                <a:spcPct val="90000"/>
              </a:lnSpc>
              <a:spcBef>
                <a:spcPts val="375"/>
              </a:spcBef>
              <a:spcAft>
                <a:spcPts val="0"/>
              </a:spcAft>
              <a:buClr>
                <a:srgbClr val="8888BD"/>
              </a:buClr>
              <a:buSzPts val="1200"/>
              <a:buNone/>
              <a:defRPr sz="1200">
                <a:solidFill>
                  <a:srgbClr val="8888BD"/>
                </a:solidFill>
              </a:defRPr>
            </a:lvl6pPr>
            <a:lvl7pPr marL="3200400" lvl="6" indent="-228600" algn="l">
              <a:lnSpc>
                <a:spcPct val="90000"/>
              </a:lnSpc>
              <a:spcBef>
                <a:spcPts val="375"/>
              </a:spcBef>
              <a:spcAft>
                <a:spcPts val="0"/>
              </a:spcAft>
              <a:buClr>
                <a:srgbClr val="8888BD"/>
              </a:buClr>
              <a:buSzPts val="1200"/>
              <a:buNone/>
              <a:defRPr sz="1200">
                <a:solidFill>
                  <a:srgbClr val="8888BD"/>
                </a:solidFill>
              </a:defRPr>
            </a:lvl7pPr>
            <a:lvl8pPr marL="3657600" lvl="7" indent="-228600" algn="l">
              <a:lnSpc>
                <a:spcPct val="90000"/>
              </a:lnSpc>
              <a:spcBef>
                <a:spcPts val="375"/>
              </a:spcBef>
              <a:spcAft>
                <a:spcPts val="0"/>
              </a:spcAft>
              <a:buClr>
                <a:srgbClr val="8888BD"/>
              </a:buClr>
              <a:buSzPts val="1200"/>
              <a:buNone/>
              <a:defRPr sz="1200">
                <a:solidFill>
                  <a:srgbClr val="8888BD"/>
                </a:solidFill>
              </a:defRPr>
            </a:lvl8pPr>
            <a:lvl9pPr marL="4114800" lvl="8" indent="-228600" algn="l">
              <a:lnSpc>
                <a:spcPct val="90000"/>
              </a:lnSpc>
              <a:spcBef>
                <a:spcPts val="375"/>
              </a:spcBef>
              <a:spcAft>
                <a:spcPts val="0"/>
              </a:spcAft>
              <a:buClr>
                <a:srgbClr val="8888BD"/>
              </a:buClr>
              <a:buSzPts val="1200"/>
              <a:buNone/>
              <a:defRPr sz="1200">
                <a:solidFill>
                  <a:srgbClr val="8888BD"/>
                </a:solidFill>
              </a:defRPr>
            </a:lvl9pPr>
          </a:lstStyle>
          <a:p>
            <a:endParaRPr/>
          </a:p>
        </p:txBody>
      </p:sp>
      <p:pic>
        <p:nvPicPr>
          <p:cNvPr id="26" name="Google Shape;26;p44"/>
          <p:cNvPicPr preferRelativeResize="0"/>
          <p:nvPr/>
        </p:nvPicPr>
        <p:blipFill rotWithShape="1">
          <a:blip r:embed="rId3">
            <a:alphaModFix/>
          </a:blip>
          <a:srcRect/>
          <a:stretch/>
        </p:blipFill>
        <p:spPr>
          <a:xfrm>
            <a:off x="427583" y="-97078"/>
            <a:ext cx="2720784" cy="21161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7" name="Google Shape;77;p53"/>
          <p:cNvPicPr preferRelativeResize="0"/>
          <p:nvPr/>
        </p:nvPicPr>
        <p:blipFill rotWithShape="1">
          <a:blip r:embed="rId3">
            <a:alphaModFix/>
          </a:blip>
          <a:srcRect/>
          <a:stretch/>
        </p:blipFill>
        <p:spPr>
          <a:xfrm>
            <a:off x="6011958" y="4402503"/>
            <a:ext cx="2720784" cy="2116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45"/>
          <p:cNvPicPr preferRelativeResize="0"/>
          <p:nvPr/>
        </p:nvPicPr>
        <p:blipFill rotWithShape="1">
          <a:blip r:embed="rId2">
            <a:alphaModFix/>
          </a:blip>
          <a:srcRect/>
          <a:stretch/>
        </p:blipFill>
        <p:spPr>
          <a:xfrm>
            <a:off x="6593244" y="0"/>
            <a:ext cx="2550756" cy="1983921"/>
          </a:xfrm>
          <a:prstGeom prst="rect">
            <a:avLst/>
          </a:prstGeom>
          <a:noFill/>
          <a:ln>
            <a:noFill/>
          </a:ln>
        </p:spPr>
      </p:pic>
      <p:pic>
        <p:nvPicPr>
          <p:cNvPr id="30" name="Google Shape;30;p45"/>
          <p:cNvPicPr preferRelativeResize="0"/>
          <p:nvPr/>
        </p:nvPicPr>
        <p:blipFill rotWithShape="1">
          <a:blip r:embed="rId3">
            <a:alphaModFix amt="10000"/>
          </a:blip>
          <a:srcRect/>
          <a:stretch/>
        </p:blipFill>
        <p:spPr>
          <a:xfrm>
            <a:off x="4343400" y="2637064"/>
            <a:ext cx="4800600" cy="4229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2_Title Slide">
    <p:bg>
      <p:bgPr>
        <a:solidFill>
          <a:schemeClr val="dk1"/>
        </a:solidFill>
        <a:effectLst/>
      </p:bgPr>
    </p:bg>
    <p:spTree>
      <p:nvGrpSpPr>
        <p:cNvPr id="1" name="Shape 31"/>
        <p:cNvGrpSpPr/>
        <p:nvPr/>
      </p:nvGrpSpPr>
      <p:grpSpPr>
        <a:xfrm>
          <a:off x="0" y="0"/>
          <a:ext cx="0" cy="0"/>
          <a:chOff x="0" y="0"/>
          <a:chExt cx="0" cy="0"/>
        </a:xfrm>
      </p:grpSpPr>
      <p:pic>
        <p:nvPicPr>
          <p:cNvPr id="32" name="Google Shape;32;p47"/>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33" name="Google Shape;33;p47"/>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5" name="Google Shape;35;p47"/>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6" name="Google Shape;36;p47"/>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37" name="Google Shape;37;p47"/>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28650" y="365126"/>
            <a:ext cx="58293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2" name="Google Shape;42;p46"/>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mt="10000"/>
          </a:blip>
          <a:srcRect/>
          <a:stretch/>
        </p:blipFill>
        <p:spPr>
          <a:xfrm>
            <a:off x="4343400" y="2637064"/>
            <a:ext cx="4800600" cy="4229100"/>
          </a:xfrm>
          <a:prstGeom prst="rect">
            <a:avLst/>
          </a:prstGeom>
          <a:noFill/>
          <a:ln>
            <a:noFill/>
          </a:ln>
        </p:spPr>
      </p:pic>
      <p:sp>
        <p:nvSpPr>
          <p:cNvPr id="45" name="Google Shape;45;p48"/>
          <p:cNvSpPr txBox="1">
            <a:spLocks noGrp="1"/>
          </p:cNvSpPr>
          <p:nvPr>
            <p:ph type="title"/>
          </p:nvPr>
        </p:nvSpPr>
        <p:spPr>
          <a:xfrm>
            <a:off x="629841" y="365126"/>
            <a:ext cx="56648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4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4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0" name="Google Shape;50;p48"/>
          <p:cNvPicPr preferRelativeResize="0"/>
          <p:nvPr/>
        </p:nvPicPr>
        <p:blipFill rotWithShape="1">
          <a:blip r:embed="rId3">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49"/>
          <p:cNvSpPr txBox="1">
            <a:spLocks noGrp="1"/>
          </p:cNvSpPr>
          <p:nvPr>
            <p:ph type="title"/>
          </p:nvPr>
        </p:nvSpPr>
        <p:spPr>
          <a:xfrm>
            <a:off x="628650" y="365126"/>
            <a:ext cx="578031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4" name="Google Shape;54;p49"/>
          <p:cNvPicPr preferRelativeResize="0"/>
          <p:nvPr/>
        </p:nvPicPr>
        <p:blipFill rotWithShape="1">
          <a:blip r:embed="rId2">
            <a:alphaModFix/>
          </a:blip>
          <a:srcRect/>
          <a:stretch/>
        </p:blipFill>
        <p:spPr>
          <a:xfrm>
            <a:off x="6593244" y="0"/>
            <a:ext cx="2550756" cy="198392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783A83"/>
              </a:buClr>
              <a:buSzPts val="2800"/>
              <a:buFont typeface="Fira Sans"/>
              <a:buNone/>
              <a:defRPr>
                <a:solidFill>
                  <a:srgbClr val="783A83"/>
                </a:solidFill>
                <a:latin typeface="Fira Sans"/>
                <a:ea typeface="Fira Sans"/>
                <a:cs typeface="Fira Sans"/>
                <a:sym typeface="Fira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50"/>
          <p:cNvSpPr txBox="1">
            <a:spLocks noGrp="1"/>
          </p:cNvSpPr>
          <p:nvPr>
            <p:ph type="body" idx="1"/>
          </p:nvPr>
        </p:nvSpPr>
        <p:spPr>
          <a:xfrm>
            <a:off x="311700" y="1536633"/>
            <a:ext cx="8520600" cy="3932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rgbClr val="595959"/>
              </a:buClr>
              <a:buSzPts val="1800"/>
              <a:buFont typeface="Fira Sans"/>
              <a:buChar char="●"/>
              <a:defRPr>
                <a:solidFill>
                  <a:srgbClr val="595959"/>
                </a:solidFill>
                <a:latin typeface="Fira Sans"/>
                <a:ea typeface="Fira Sans"/>
                <a:cs typeface="Fira Sans"/>
                <a:sym typeface="Fira Sans"/>
              </a:defRPr>
            </a:lvl1pPr>
            <a:lvl2pPr marL="914400" lvl="1"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2pPr>
            <a:lvl3pPr marL="1371600" lvl="2"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3pPr>
            <a:lvl4pPr marL="1828800" lvl="3"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4pPr>
            <a:lvl5pPr marL="2286000" lvl="4"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5pPr>
            <a:lvl6pPr marL="2743200" lvl="5"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6pPr>
            <a:lvl7pPr marL="3200400" lvl="6"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7pPr>
            <a:lvl8pPr marL="3657600" lvl="7" indent="-317500" algn="l">
              <a:lnSpc>
                <a:spcPct val="90000"/>
              </a:lnSpc>
              <a:spcBef>
                <a:spcPts val="1600"/>
              </a:spcBef>
              <a:spcAft>
                <a:spcPts val="0"/>
              </a:spcAft>
              <a:buClr>
                <a:srgbClr val="595959"/>
              </a:buClr>
              <a:buSzPts val="1400"/>
              <a:buFont typeface="Fira Sans"/>
              <a:buChar char="○"/>
              <a:defRPr>
                <a:solidFill>
                  <a:srgbClr val="595959"/>
                </a:solidFill>
                <a:latin typeface="Fira Sans"/>
                <a:ea typeface="Fira Sans"/>
                <a:cs typeface="Fira Sans"/>
                <a:sym typeface="Fira Sans"/>
              </a:defRPr>
            </a:lvl8pPr>
            <a:lvl9pPr marL="4114800" lvl="8" indent="-317500" algn="l">
              <a:lnSpc>
                <a:spcPct val="90000"/>
              </a:lnSpc>
              <a:spcBef>
                <a:spcPts val="1600"/>
              </a:spcBef>
              <a:spcAft>
                <a:spcPts val="1600"/>
              </a:spcAft>
              <a:buClr>
                <a:srgbClr val="595959"/>
              </a:buClr>
              <a:buSzPts val="1400"/>
              <a:buFont typeface="Fira Sans"/>
              <a:buChar char="■"/>
              <a:defRPr>
                <a:solidFill>
                  <a:srgbClr val="595959"/>
                </a:solidFill>
                <a:latin typeface="Fira Sans"/>
                <a:ea typeface="Fira Sans"/>
                <a:cs typeface="Fira Sans"/>
                <a:sym typeface="Fira Sans"/>
              </a:defRPr>
            </a:lvl9pPr>
          </a:lstStyle>
          <a:p>
            <a:endParaRPr/>
          </a:p>
        </p:txBody>
      </p:sp>
      <p:sp>
        <p:nvSpPr>
          <p:cNvPr id="58" name="Google Shape;5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50" descr="CFNI_Logo+Strapline_2017.jpg"/>
          <p:cNvPicPr preferRelativeResize="0"/>
          <p:nvPr/>
        </p:nvPicPr>
        <p:blipFill rotWithShape="1">
          <a:blip r:embed="rId2">
            <a:alphaModFix/>
          </a:blip>
          <a:srcRect l="48170" t="4008" r="-2607" b="30387"/>
          <a:stretch/>
        </p:blipFill>
        <p:spPr>
          <a:xfrm>
            <a:off x="420925" y="5344033"/>
            <a:ext cx="3322497" cy="1513967"/>
          </a:xfrm>
          <a:prstGeom prst="rect">
            <a:avLst/>
          </a:prstGeom>
          <a:noFill/>
          <a:ln>
            <a:noFill/>
          </a:ln>
        </p:spPr>
      </p:pic>
      <p:pic>
        <p:nvPicPr>
          <p:cNvPr id="60" name="Google Shape;60;p50" descr="CFNI_Logo+Strapline_2017.jpg"/>
          <p:cNvPicPr preferRelativeResize="0"/>
          <p:nvPr/>
        </p:nvPicPr>
        <p:blipFill rotWithShape="1">
          <a:blip r:embed="rId2">
            <a:alphaModFix/>
          </a:blip>
          <a:srcRect l="42106" t="68438"/>
          <a:stretch/>
        </p:blipFill>
        <p:spPr>
          <a:xfrm>
            <a:off x="4692450" y="5469017"/>
            <a:ext cx="3802248" cy="83353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61"/>
        <p:cNvGrpSpPr/>
        <p:nvPr/>
      </p:nvGrpSpPr>
      <p:grpSpPr>
        <a:xfrm>
          <a:off x="0" y="0"/>
          <a:ext cx="0" cy="0"/>
          <a:chOff x="0" y="0"/>
          <a:chExt cx="0" cy="0"/>
        </a:xfrm>
      </p:grpSpPr>
      <p:pic>
        <p:nvPicPr>
          <p:cNvPr id="62" name="Google Shape;62;p51"/>
          <p:cNvPicPr preferRelativeResize="0"/>
          <p:nvPr/>
        </p:nvPicPr>
        <p:blipFill rotWithShape="1">
          <a:blip r:embed="rId2">
            <a:alphaModFix amt="35000"/>
          </a:blip>
          <a:srcRect/>
          <a:stretch/>
        </p:blipFill>
        <p:spPr>
          <a:xfrm>
            <a:off x="0" y="0"/>
            <a:ext cx="9144000" cy="6781800"/>
          </a:xfrm>
          <a:prstGeom prst="rect">
            <a:avLst/>
          </a:prstGeom>
          <a:noFill/>
          <a:ln>
            <a:noFill/>
          </a:ln>
        </p:spPr>
      </p:pic>
      <p:sp>
        <p:nvSpPr>
          <p:cNvPr id="63" name="Google Shape;63;p51"/>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Century Gothic"/>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lt1"/>
              </a:buClr>
              <a:buSzPts val="2400"/>
              <a:buNone/>
              <a:defRPr sz="24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65" name="Google Shape;65;p51"/>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b="1" i="0">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6" name="Google Shape;66;p51"/>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000"/>
              <a:buNone/>
              <a:defRPr sz="2000"/>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pic>
        <p:nvPicPr>
          <p:cNvPr id="67" name="Google Shape;67;p51"/>
          <p:cNvPicPr preferRelativeResize="0"/>
          <p:nvPr/>
        </p:nvPicPr>
        <p:blipFill rotWithShape="1">
          <a:blip r:embed="rId3">
            <a:alphaModFix/>
          </a:blip>
          <a:srcRect/>
          <a:stretch/>
        </p:blipFill>
        <p:spPr>
          <a:xfrm>
            <a:off x="5817797" y="3992335"/>
            <a:ext cx="2648568" cy="256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8"/>
        <p:cNvGrpSpPr/>
        <p:nvPr/>
      </p:nvGrpSpPr>
      <p:grpSpPr>
        <a:xfrm>
          <a:off x="0" y="0"/>
          <a:ext cx="0" cy="0"/>
          <a:chOff x="0" y="0"/>
          <a:chExt cx="0" cy="0"/>
        </a:xfrm>
      </p:grpSpPr>
      <p:pic>
        <p:nvPicPr>
          <p:cNvPr id="69" name="Google Shape;69;p52"/>
          <p:cNvPicPr preferRelativeResize="0"/>
          <p:nvPr/>
        </p:nvPicPr>
        <p:blipFill rotWithShape="1">
          <a:blip r:embed="rId2">
            <a:alphaModFix amt="10000"/>
          </a:blip>
          <a:srcRect/>
          <a:stretch/>
        </p:blipFill>
        <p:spPr>
          <a:xfrm>
            <a:off x="0" y="0"/>
            <a:ext cx="9144000" cy="6781800"/>
          </a:xfrm>
          <a:prstGeom prst="rect">
            <a:avLst/>
          </a:prstGeom>
          <a:noFill/>
          <a:ln>
            <a:noFill/>
          </a:ln>
        </p:spPr>
      </p:pic>
      <p:pic>
        <p:nvPicPr>
          <p:cNvPr id="70" name="Google Shape;70;p52"/>
          <p:cNvPicPr preferRelativeResize="0"/>
          <p:nvPr/>
        </p:nvPicPr>
        <p:blipFill rotWithShape="1">
          <a:blip r:embed="rId3">
            <a:alphaModFix/>
          </a:blip>
          <a:srcRect/>
          <a:stretch/>
        </p:blipFill>
        <p:spPr>
          <a:xfrm>
            <a:off x="5817797" y="3992335"/>
            <a:ext cx="2648568" cy="2565400"/>
          </a:xfrm>
          <a:prstGeom prst="rect">
            <a:avLst/>
          </a:prstGeom>
          <a:noFill/>
          <a:ln>
            <a:noFill/>
          </a:ln>
        </p:spPr>
      </p:pic>
      <p:sp>
        <p:nvSpPr>
          <p:cNvPr id="71" name="Google Shape;71;p52"/>
          <p:cNvSpPr txBox="1">
            <a:spLocks noGrp="1"/>
          </p:cNvSpPr>
          <p:nvPr>
            <p:ph type="ctrTitle"/>
          </p:nvPr>
        </p:nvSpPr>
        <p:spPr>
          <a:xfrm>
            <a:off x="1143000" y="1748519"/>
            <a:ext cx="685800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entury Gothic"/>
              <a:buNone/>
              <a:defRPr sz="4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2"/>
          <p:cNvSpPr txBox="1">
            <a:spLocks noGrp="1"/>
          </p:cNvSpPr>
          <p:nvPr>
            <p:ph type="subTitle" idx="1"/>
          </p:nvPr>
        </p:nvSpPr>
        <p:spPr>
          <a:xfrm>
            <a:off x="1143000" y="4294414"/>
            <a:ext cx="4214812" cy="73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400"/>
              <a:buNone/>
              <a:defRPr sz="2400">
                <a:solidFill>
                  <a:schemeClr val="dk1"/>
                </a:solidFil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73" name="Google Shape;73;p52"/>
          <p:cNvSpPr txBox="1">
            <a:spLocks noGrp="1"/>
          </p:cNvSpPr>
          <p:nvPr>
            <p:ph type="body" idx="2"/>
          </p:nvPr>
        </p:nvSpPr>
        <p:spPr>
          <a:xfrm>
            <a:off x="1143000" y="5349875"/>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b="1" i="0">
                <a:solidFill>
                  <a:schemeClr val="dk1"/>
                </a:solidFill>
                <a:latin typeface="Century Gothic"/>
                <a:ea typeface="Century Gothic"/>
                <a:cs typeface="Century Gothic"/>
                <a:sym typeface="Century Gothic"/>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74" name="Google Shape;74;p52"/>
          <p:cNvSpPr txBox="1">
            <a:spLocks noGrp="1"/>
          </p:cNvSpPr>
          <p:nvPr>
            <p:ph type="body" idx="3"/>
          </p:nvPr>
        </p:nvSpPr>
        <p:spPr>
          <a:xfrm>
            <a:off x="1142999" y="5820227"/>
            <a:ext cx="4214813" cy="4154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000"/>
              <a:buNone/>
              <a:defRPr sz="2000">
                <a:solidFill>
                  <a:schemeClr val="dk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entury Gothic"/>
              <a:buNone/>
              <a:defRPr sz="33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munityfoundationni.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Connecting people who care to causes that matter </a:t>
            </a:r>
            <a:endParaRPr>
              <a:solidFill>
                <a:srgbClr val="293C89"/>
              </a:solidFill>
            </a:endParaRPr>
          </a:p>
        </p:txBody>
      </p:sp>
      <p:sp>
        <p:nvSpPr>
          <p:cNvPr id="90" name="Google Shape;90;p2"/>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52" name="Google Shape;152;p22"/>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Fighting For Gender Justice</a:t>
            </a:r>
            <a:endParaRPr sz="3000" b="1" i="0" u="none" strike="noStrike" cap="none" dirty="0">
              <a:solidFill>
                <a:srgbClr val="000000"/>
              </a:solidFill>
              <a:latin typeface="Century Gothic"/>
              <a:ea typeface="Century Gothic"/>
              <a:cs typeface="Century Gothic"/>
              <a:sym typeface="Century Gothic"/>
            </a:endParaRPr>
          </a:p>
          <a:p>
            <a:pPr marL="0" marR="0" lvl="0" indent="0" algn="ctr" rtl="0">
              <a:lnSpc>
                <a:spcPct val="200000"/>
              </a:lnSpc>
              <a:spcBef>
                <a:spcPts val="0"/>
              </a:spcBef>
              <a:spcAft>
                <a:spcPts val="0"/>
              </a:spcAft>
              <a:buClr>
                <a:srgbClr val="000000"/>
              </a:buClr>
              <a:buSzPts val="3000"/>
              <a:buFont typeface="Arial"/>
              <a:buNone/>
            </a:pPr>
            <a:r>
              <a:rPr lang="en-US" sz="2800" b="1" i="0" u="none" strike="noStrike" cap="none" dirty="0">
                <a:solidFill>
                  <a:schemeClr val="dk1"/>
                </a:solidFill>
                <a:latin typeface="Century Gothic"/>
                <a:ea typeface="Century Gothic"/>
                <a:cs typeface="Century Gothic"/>
                <a:sym typeface="Century Gothic"/>
              </a:rPr>
              <a:t>Funding Available For This Phase of Applications</a:t>
            </a:r>
            <a:endParaRPr sz="3000" b="1" i="0" u="none" strike="noStrike" cap="none" dirty="0">
              <a:solidFill>
                <a:srgbClr val="FF0000"/>
              </a:solidFill>
              <a:latin typeface="Century Gothic"/>
              <a:ea typeface="Century Gothic"/>
              <a:cs typeface="Century Gothic"/>
              <a:sym typeface="Century Gothic"/>
            </a:endParaRPr>
          </a:p>
          <a:p>
            <a:pPr marL="0" marR="0" lvl="0" indent="457200" algn="ctr" rtl="0">
              <a:lnSpc>
                <a:spcPct val="115000"/>
              </a:lnSpc>
              <a:spcBef>
                <a:spcPts val="0"/>
              </a:spcBef>
              <a:spcAft>
                <a:spcPts val="0"/>
              </a:spcAft>
              <a:buClr>
                <a:srgbClr val="000000"/>
              </a:buClr>
              <a:buSzPts val="3000"/>
              <a:buFont typeface="Arial"/>
              <a:buNone/>
            </a:pPr>
            <a:r>
              <a:rPr lang="en-US" sz="3000" b="1" i="0" u="none" strike="noStrike" cap="none" dirty="0">
                <a:solidFill>
                  <a:srgbClr val="000000"/>
                </a:solidFill>
                <a:latin typeface="Century Gothic"/>
                <a:ea typeface="Century Gothic"/>
                <a:cs typeface="Century Gothic"/>
                <a:sym typeface="Century Gothic"/>
              </a:rPr>
              <a:t>  </a:t>
            </a:r>
            <a:r>
              <a:rPr lang="en-US" sz="3000" b="1" i="0" u="none" strike="noStrike" cap="none" dirty="0" smtClean="0">
                <a:solidFill>
                  <a:srgbClr val="000000"/>
                </a:solidFill>
                <a:latin typeface="Century Gothic"/>
                <a:ea typeface="Century Gothic"/>
                <a:cs typeface="Century Gothic"/>
                <a:sym typeface="Century Gothic"/>
              </a:rPr>
              <a:t>£</a:t>
            </a:r>
            <a:r>
              <a:rPr lang="en-US" sz="3000" b="1" dirty="0">
                <a:latin typeface="Century Gothic"/>
                <a:ea typeface="Century Gothic"/>
                <a:cs typeface="Century Gothic"/>
                <a:sym typeface="Century Gothic"/>
              </a:rPr>
              <a:t>6</a:t>
            </a:r>
            <a:r>
              <a:rPr lang="en-US" sz="3000" b="1" i="0" u="none" strike="noStrike" cap="none" dirty="0" smtClean="0">
                <a:solidFill>
                  <a:srgbClr val="000000"/>
                </a:solidFill>
                <a:latin typeface="Century Gothic"/>
                <a:ea typeface="Century Gothic"/>
                <a:cs typeface="Century Gothic"/>
                <a:sym typeface="Century Gothic"/>
              </a:rPr>
              <a:t>0,000(Max </a:t>
            </a:r>
            <a:r>
              <a:rPr lang="en-US" sz="3000" b="1" i="0" u="none" strike="noStrike" cap="none" dirty="0">
                <a:solidFill>
                  <a:srgbClr val="000000"/>
                </a:solidFill>
                <a:latin typeface="Century Gothic"/>
                <a:ea typeface="Century Gothic"/>
                <a:cs typeface="Century Gothic"/>
                <a:sym typeface="Century Gothic"/>
              </a:rPr>
              <a:t>award size £5k)</a:t>
            </a:r>
            <a:endParaRPr sz="3000" b="1" i="0" u="none" strike="noStrike" cap="none" dirty="0">
              <a:solidFill>
                <a:srgbClr val="000000"/>
              </a:solidFill>
              <a:latin typeface="Century Gothic"/>
              <a:ea typeface="Century Gothic"/>
              <a:cs typeface="Century Gothic"/>
              <a:sym typeface="Century Gothic"/>
            </a:endParaRPr>
          </a:p>
          <a:p>
            <a:pPr marL="457200" marR="0" lvl="0" indent="0" algn="ctr" rtl="0">
              <a:lnSpc>
                <a:spcPct val="115000"/>
              </a:lnSpc>
              <a:spcBef>
                <a:spcPts val="0"/>
              </a:spcBef>
              <a:spcAft>
                <a:spcPts val="0"/>
              </a:spcAft>
              <a:buClr>
                <a:srgbClr val="000000"/>
              </a:buClr>
              <a:buSzPts val="2400"/>
              <a:buFont typeface="Arial"/>
              <a:buNone/>
            </a:pPr>
            <a:endParaRPr sz="24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dirty="0">
              <a:solidFill>
                <a:srgbClr val="FF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dirty="0">
              <a:solidFill>
                <a:srgbClr val="0000F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1" u="none" strike="noStrike" cap="none" dirty="0">
              <a:solidFill>
                <a:srgbClr val="0000FF"/>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endParaRPr sz="1600" b="1" i="1" u="none" strike="noStrike" cap="none" dirty="0">
              <a:solidFill>
                <a:srgbClr val="0000FF"/>
              </a:solidFill>
              <a:latin typeface="Arial"/>
              <a:ea typeface="Arial"/>
              <a:cs typeface="Arial"/>
              <a:sym typeface="Arial"/>
            </a:endParaRPr>
          </a:p>
        </p:txBody>
      </p:sp>
      <p:pic>
        <p:nvPicPr>
          <p:cNvPr id="153" name="Google Shape;153;p2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66" name="Google Shape;166;p27"/>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rgbClr val="000000"/>
                </a:solidFill>
                <a:latin typeface="Century Gothic"/>
                <a:ea typeface="Century Gothic"/>
                <a:cs typeface="Century Gothic"/>
                <a:sym typeface="Century Gothic"/>
              </a:rPr>
              <a:t>Application and Eligibility</a:t>
            </a:r>
            <a:r>
              <a:rPr lang="en-US" sz="3600" b="1" i="0" u="none" strike="noStrike" cap="none">
                <a:solidFill>
                  <a:srgbClr val="000000"/>
                </a:solidFill>
                <a:latin typeface="Arial"/>
                <a:ea typeface="Arial"/>
                <a:cs typeface="Arial"/>
                <a:sym typeface="Arial"/>
              </a:rPr>
              <a:t> </a:t>
            </a:r>
            <a:endParaRPr sz="3600" b="1" i="0" u="none" strike="noStrike" cap="none">
              <a:solidFill>
                <a:srgbClr val="000000"/>
              </a:solidFill>
              <a:latin typeface="Arial"/>
              <a:ea typeface="Arial"/>
              <a:cs typeface="Arial"/>
              <a:sym typeface="Arial"/>
            </a:endParaRPr>
          </a:p>
        </p:txBody>
      </p:sp>
      <p:pic>
        <p:nvPicPr>
          <p:cNvPr id="167" name="Google Shape;167;p2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73" name="Google Shape;173;p28"/>
          <p:cNvSpPr txBox="1"/>
          <p:nvPr/>
        </p:nvSpPr>
        <p:spPr>
          <a:xfrm>
            <a:off x="352800" y="2064125"/>
            <a:ext cx="8438400" cy="42834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Application Form Guidance: Will be a separate application form for:</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Children Thriving and Surviving - Global Health Matters - Fighting For Gender Justice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600"/>
              <a:buFont typeface="Arial"/>
              <a:buNone/>
            </a:pPr>
            <a:r>
              <a:rPr lang="en-US" sz="1600" b="1" i="0" u="none" strike="noStrike" cap="none">
                <a:solidFill>
                  <a:srgbClr val="000000"/>
                </a:solidFill>
                <a:latin typeface="Century Gothic"/>
                <a:ea typeface="Century Gothic"/>
                <a:cs typeface="Century Gothic"/>
                <a:sym typeface="Century Gothic"/>
              </a:rPr>
              <a:t>Each application form has four distinct parts:</a:t>
            </a: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Organisational Details: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The Project Being Applied For: Huge emphasis on the consultation carried out with those with the lived experience</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The Impact the Project Will Have: Huge emphasis on the consultation carried out with those with the lived experience.</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Project Budget and Consent</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Century Gothic"/>
              <a:ea typeface="Century Gothic"/>
              <a:cs typeface="Century Gothic"/>
              <a:sym typeface="Century Gothic"/>
            </a:endParaRPr>
          </a:p>
        </p:txBody>
      </p:sp>
      <p:pic>
        <p:nvPicPr>
          <p:cNvPr id="174" name="Google Shape;174;p2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0" name="Google Shape;180;p29"/>
          <p:cNvSpPr txBox="1"/>
          <p:nvPr/>
        </p:nvSpPr>
        <p:spPr>
          <a:xfrm>
            <a:off x="352850" y="2074588"/>
            <a:ext cx="8438400" cy="3417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   Guidance -Section 2 The Project (questions are the same for each programme area)</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Name of Project</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Date of Project Commencement - Date of Project Completion</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Area of Benefit </a:t>
            </a: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15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   Local Council Area - This is drop-down menu  </a:t>
            </a:r>
            <a:endParaRPr sz="1800" b="1" i="0" u="none" strike="noStrike" cap="none" dirty="0">
              <a:solidFill>
                <a:srgbClr val="000000"/>
              </a:solidFill>
              <a:latin typeface="Century Gothic"/>
              <a:ea typeface="Century Gothic"/>
              <a:cs typeface="Century Gothic"/>
              <a:sym typeface="Century Gothic"/>
            </a:endParaRPr>
          </a:p>
          <a:p>
            <a:pPr marL="457200" lvl="0" indent="-342900">
              <a:lnSpc>
                <a:spcPct val="115000"/>
              </a:lnSpc>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Please describe the project for which you are seeking Comic Relief </a:t>
            </a:r>
            <a:r>
              <a:rPr lang="en-GB" sz="1800" b="1" dirty="0" smtClean="0">
                <a:solidFill>
                  <a:schemeClr val="dk1"/>
                </a:solidFill>
                <a:latin typeface="Century Gothic"/>
                <a:ea typeface="Century Gothic"/>
                <a:cs typeface="Century Gothic"/>
                <a:sym typeface="Century Gothic"/>
              </a:rPr>
              <a:t>                         	grant </a:t>
            </a:r>
            <a:r>
              <a:rPr lang="en-GB" sz="1800" b="1" dirty="0">
                <a:solidFill>
                  <a:schemeClr val="dk1"/>
                </a:solidFill>
                <a:latin typeface="Century Gothic"/>
                <a:ea typeface="Century Gothic"/>
                <a:cs typeface="Century Gothic"/>
                <a:sym typeface="Century Gothic"/>
              </a:rPr>
              <a:t>support. Please be as brief and concise as possible </a:t>
            </a:r>
            <a:r>
              <a:rPr lang="en-GB" sz="1800" b="1" dirty="0" smtClean="0">
                <a:solidFill>
                  <a:schemeClr val="dk1"/>
                </a:solidFill>
                <a:latin typeface="Century Gothic"/>
                <a:ea typeface="Century Gothic"/>
                <a:cs typeface="Century Gothic"/>
                <a:sym typeface="Century Gothic"/>
              </a:rPr>
              <a:t>	(</a:t>
            </a:r>
            <a:r>
              <a:rPr lang="en-GB" sz="1800" b="1" dirty="0">
                <a:solidFill>
                  <a:schemeClr val="dk1"/>
                </a:solidFill>
                <a:latin typeface="Century Gothic"/>
                <a:ea typeface="Century Gothic"/>
                <a:cs typeface="Century Gothic"/>
                <a:sym typeface="Century Gothic"/>
              </a:rPr>
              <a:t>maximum 300 words)</a:t>
            </a:r>
          </a:p>
          <a:p>
            <a:pPr marL="457200" marR="0" lvl="0" indent="-342900" algn="l" rtl="0">
              <a:lnSpc>
                <a:spcPct val="115000"/>
              </a:lnSpc>
              <a:spcBef>
                <a:spcPts val="0"/>
              </a:spcBef>
              <a:spcAft>
                <a:spcPts val="0"/>
              </a:spcAft>
              <a:buClr>
                <a:schemeClr val="dk1"/>
              </a:buClr>
              <a:buSzPts val="1800"/>
              <a:buFont typeface="Century Gothic"/>
              <a:buChar char="●"/>
            </a:pPr>
            <a:endParaRPr sz="1500" b="1" i="0" u="none" strike="noStrike" cap="none" dirty="0">
              <a:solidFill>
                <a:srgbClr val="FF0000"/>
              </a:solidFill>
              <a:latin typeface="Fira Sans"/>
              <a:ea typeface="Fira Sans"/>
              <a:cs typeface="Fira Sans"/>
              <a:sym typeface="Fira Sans"/>
            </a:endParaRPr>
          </a:p>
        </p:txBody>
      </p:sp>
      <p:pic>
        <p:nvPicPr>
          <p:cNvPr id="181" name="Google Shape;181;p2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87" name="Google Shape;187;p30"/>
          <p:cNvSpPr txBox="1"/>
          <p:nvPr/>
        </p:nvSpPr>
        <p:spPr>
          <a:xfrm>
            <a:off x="352850" y="1850825"/>
            <a:ext cx="8438400" cy="4924500"/>
          </a:xfrm>
          <a:prstGeom prst="rect">
            <a:avLst/>
          </a:prstGeom>
          <a:noFill/>
          <a:ln>
            <a:noFill/>
          </a:ln>
        </p:spPr>
        <p:txBody>
          <a:bodyPr spcFirstLastPara="1" wrap="square" lIns="91425" tIns="45700" rIns="91425" bIns="45700" anchor="t" anchorCtr="0">
            <a:noAutofit/>
          </a:bodyPr>
          <a:lstStyle/>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those with the lived experience have been involved in the design of this project. Please be as brief and concise as possible (maximum 300 words)</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When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Where were the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How were they consulted?</a:t>
            </a: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What did they tell you would make a difference?</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chemeClr val="tx1">
                    <a:lumMod val="75000"/>
                  </a:schemeClr>
                </a:solidFill>
                <a:latin typeface="Century Gothic"/>
                <a:ea typeface="Century Gothic"/>
                <a:cs typeface="Century Gothic"/>
                <a:sym typeface="Century Gothic"/>
              </a:rPr>
              <a:t>Please explain how the project being applied for, matches what those with the lived experience told the group would make a difference. Please be as brief and concise as possible (maximum 200 words)</a:t>
            </a:r>
          </a:p>
          <a:p>
            <a:pPr marL="457200" lvl="0" indent="-342900">
              <a:lnSpc>
                <a:spcPct val="115000"/>
              </a:lnSpc>
              <a:buClr>
                <a:srgbClr val="10069F"/>
              </a:buClr>
              <a:buSzPts val="1800"/>
              <a:buFont typeface="Century Gothic"/>
              <a:buChar char="●"/>
            </a:pPr>
            <a:endParaRPr lang="en-GB"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latin typeface="Century Gothic"/>
                <a:ea typeface="Century Gothic"/>
                <a:cs typeface="Century Gothic"/>
                <a:sym typeface="Century Gothic"/>
              </a:rPr>
              <a:t>Please explain how your proposed project matches at least one of the main outcomes of the fund as set out in the guidelines. Please be as brief and concise as possible (maximum 150 words)</a:t>
            </a:r>
          </a:p>
          <a:p>
            <a:pPr marL="457200" lvl="0" indent="-342900">
              <a:lnSpc>
                <a:spcPct val="115000"/>
              </a:lnSpc>
              <a:buClr>
                <a:srgbClr val="10069F"/>
              </a:buClr>
              <a:buSzPts val="1800"/>
              <a:buFont typeface="Century Gothic"/>
              <a:buChar char="●"/>
            </a:pPr>
            <a:endParaRPr lang="en-GB" sz="1800" b="1" dirty="0">
              <a:solidFill>
                <a:srgbClr val="10069F"/>
              </a:solidFill>
              <a:latin typeface="Century Gothic"/>
              <a:ea typeface="Century Gothic"/>
              <a:cs typeface="Century Gothic"/>
              <a:sym typeface="Century Gothic"/>
            </a:endParaRPr>
          </a:p>
          <a:p>
            <a:pPr marL="457200" lvl="0" indent="-342900">
              <a:lnSpc>
                <a:spcPct val="115000"/>
              </a:lnSpc>
              <a:buClr>
                <a:srgbClr val="10069F"/>
              </a:buClr>
              <a:buSzPts val="1800"/>
              <a:buFont typeface="Century Gothic"/>
              <a:buChar char="●"/>
            </a:pPr>
            <a:r>
              <a:rPr lang="en-GB" b="1" dirty="0">
                <a:solidFill>
                  <a:srgbClr val="10069F"/>
                </a:solidFill>
                <a:latin typeface="Century Gothic"/>
                <a:ea typeface="Century Gothic"/>
                <a:cs typeface="Century Gothic"/>
                <a:sym typeface="Century Gothic"/>
              </a:rPr>
              <a:t>Please explain how your proposed project matches at least one of the sub-themes of the fund as set out in the guidelines. Please be as brief and concise as possible (maximum 150 words)</a:t>
            </a:r>
          </a:p>
        </p:txBody>
      </p:sp>
      <p:pic>
        <p:nvPicPr>
          <p:cNvPr id="188" name="Google Shape;188;p3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1" name="Google Shape;201;p32"/>
          <p:cNvSpPr txBox="1"/>
          <p:nvPr/>
        </p:nvSpPr>
        <p:spPr>
          <a:xfrm>
            <a:off x="352792" y="1932028"/>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Century Gothic"/>
                <a:ea typeface="Century Gothic"/>
                <a:cs typeface="Century Gothic"/>
                <a:sym typeface="Century Gothic"/>
              </a:rPr>
              <a:t>Application Form Guidance - Section 3 Impact </a:t>
            </a:r>
            <a:endParaRPr sz="15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endParaRPr lang="en-GB" sz="1500" b="1" i="0" u="none" strike="noStrike" cap="none" dirty="0" smtClean="0">
              <a:solidFill>
                <a:srgbClr val="00000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Which category best describes the impact your project will have?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Select the primary outcome for your project or activity </a:t>
            </a:r>
            <a:r>
              <a:rPr lang="en-GB" sz="1500" b="1" dirty="0" smtClean="0">
                <a:latin typeface="Century Gothic"/>
                <a:ea typeface="Century Gothic"/>
                <a:cs typeface="Century Gothic"/>
                <a:sym typeface="Century Gothic"/>
              </a:rPr>
              <a:t>(Drop down menu)</a:t>
            </a:r>
          </a:p>
          <a:p>
            <a:pPr lvl="0">
              <a:buSzPts val="1500"/>
            </a:pPr>
            <a:endParaRPr lang="en-GB" sz="1500" b="1" dirty="0">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Select the second outcome for your project or activity </a:t>
            </a:r>
            <a:r>
              <a:rPr lang="en-GB" sz="1500" b="1" dirty="0" smtClean="0">
                <a:solidFill>
                  <a:srgbClr val="0070C0"/>
                </a:solidFill>
                <a:latin typeface="Century Gothic"/>
                <a:ea typeface="Century Gothic"/>
                <a:cs typeface="Century Gothic"/>
                <a:sym typeface="Century Gothic"/>
              </a:rPr>
              <a:t>(Drop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Vital Signs (Drop down menu)</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a:solidFill>
                  <a:srgbClr val="0070C0"/>
                </a:solidFill>
                <a:latin typeface="Century Gothic"/>
                <a:ea typeface="Century Gothic"/>
                <a:cs typeface="Century Gothic"/>
                <a:sym typeface="Century Gothic"/>
              </a:rPr>
              <a:t>Please explain how those with the lived experience will be involved in the evaluation of the project. Please be as brief and concise as possible (maximum 150 words</a:t>
            </a:r>
            <a:r>
              <a:rPr lang="en-GB" sz="1500" b="1" dirty="0" smtClean="0">
                <a:solidFill>
                  <a:srgbClr val="0070C0"/>
                </a:solidFill>
                <a:latin typeface="Century Gothic"/>
                <a:ea typeface="Century Gothic"/>
                <a:cs typeface="Century Gothic"/>
                <a:sym typeface="Century Gothic"/>
              </a:rPr>
              <a:t>)</a:t>
            </a:r>
          </a:p>
          <a:p>
            <a:pPr lvl="0">
              <a:buSzPts val="1500"/>
            </a:pPr>
            <a:endParaRPr lang="en-GB" sz="1500" b="1" dirty="0">
              <a:latin typeface="Century Gothic"/>
              <a:ea typeface="Century Gothic"/>
              <a:cs typeface="Century Gothic"/>
              <a:sym typeface="Century Gothic"/>
            </a:endParaRPr>
          </a:p>
          <a:p>
            <a:pPr lvl="0">
              <a:buSzPts val="1500"/>
            </a:pPr>
            <a:r>
              <a:rPr lang="en-GB" sz="1500" b="1" dirty="0" smtClean="0">
                <a:latin typeface="Century Gothic"/>
                <a:ea typeface="Century Gothic"/>
                <a:cs typeface="Century Gothic"/>
                <a:sym typeface="Century Gothic"/>
              </a:rPr>
              <a:t>Beneficiaries</a:t>
            </a:r>
          </a:p>
          <a:p>
            <a:pPr lvl="0">
              <a:buSzPts val="1500"/>
            </a:pPr>
            <a:endParaRPr lang="en-GB" sz="1500" b="1" dirty="0">
              <a:solidFill>
                <a:srgbClr val="0070C0"/>
              </a:solidFill>
              <a:latin typeface="Century Gothic"/>
              <a:ea typeface="Century Gothic"/>
              <a:cs typeface="Century Gothic"/>
              <a:sym typeface="Century Gothic"/>
            </a:endParaRPr>
          </a:p>
          <a:p>
            <a:pPr lvl="0">
              <a:buSzPts val="1500"/>
            </a:pPr>
            <a:r>
              <a:rPr lang="en-GB" sz="1500" b="1" dirty="0" smtClean="0">
                <a:solidFill>
                  <a:srgbClr val="0070C0"/>
                </a:solidFill>
                <a:latin typeface="Century Gothic"/>
                <a:ea typeface="Century Gothic"/>
                <a:cs typeface="Century Gothic"/>
                <a:sym typeface="Century Gothic"/>
              </a:rPr>
              <a:t>Ethnicity</a:t>
            </a:r>
          </a:p>
          <a:p>
            <a:pPr lvl="0">
              <a:buSzPts val="1500"/>
            </a:pPr>
            <a:endParaRPr lang="en-GB" sz="1500" b="1" dirty="0">
              <a:latin typeface="Century Gothic"/>
              <a:ea typeface="Century Gothic"/>
              <a:cs typeface="Century Gothic"/>
              <a:sym typeface="Century Gothic"/>
            </a:endParaRPr>
          </a:p>
          <a:p>
            <a:pPr lvl="0">
              <a:buSzPts val="1500"/>
            </a:pPr>
            <a:r>
              <a:rPr lang="en-GB" sz="1500" b="1" dirty="0">
                <a:latin typeface="Century Gothic"/>
                <a:ea typeface="Century Gothic"/>
                <a:cs typeface="Century Gothic"/>
                <a:sym typeface="Century Gothic"/>
              </a:rPr>
              <a:t>Age Groups</a:t>
            </a:r>
          </a:p>
          <a:p>
            <a:pPr marL="0" marR="0" lvl="0" indent="0" algn="l" rtl="0">
              <a:lnSpc>
                <a:spcPct val="100000"/>
              </a:lnSpc>
              <a:spcBef>
                <a:spcPts val="0"/>
              </a:spcBef>
              <a:spcAft>
                <a:spcPts val="0"/>
              </a:spcAft>
              <a:buClr>
                <a:srgbClr val="000000"/>
              </a:buClr>
              <a:buSzPts val="1500"/>
              <a:buFont typeface="Arial"/>
              <a:buNone/>
            </a:pPr>
            <a:endParaRPr sz="1500" b="1" i="0" u="none" strike="noStrike" cap="none" dirty="0">
              <a:solidFill>
                <a:srgbClr val="000000"/>
              </a:solidFill>
              <a:latin typeface="Century Gothic"/>
              <a:ea typeface="Century Gothic"/>
              <a:cs typeface="Century Gothic"/>
              <a:sym typeface="Century Gothic"/>
            </a:endParaRPr>
          </a:p>
        </p:txBody>
      </p:sp>
      <p:pic>
        <p:nvPicPr>
          <p:cNvPr id="202" name="Google Shape;202;p32"/>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08" name="Google Shape;208;p33"/>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Fira Sans"/>
                <a:ea typeface="Fira Sans"/>
                <a:cs typeface="Fira Sans"/>
                <a:sym typeface="Fira Sans"/>
              </a:rPr>
              <a:t>    </a:t>
            </a:r>
            <a:r>
              <a:rPr lang="en-US" sz="1800" b="1" i="0" u="none" strike="noStrike" cap="none">
                <a:solidFill>
                  <a:srgbClr val="000000"/>
                </a:solidFill>
                <a:latin typeface="Century Gothic"/>
                <a:ea typeface="Century Gothic"/>
                <a:cs typeface="Century Gothic"/>
                <a:sym typeface="Century Gothic"/>
              </a:rPr>
              <a:t>How to Apply?</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Via Community Foundation Website: </a:t>
            </a:r>
            <a:r>
              <a:rPr lang="en-US" sz="1800" b="1" i="0" u="sng" strike="noStrike" cap="none">
                <a:solidFill>
                  <a:schemeClr val="dk1"/>
                </a:solidFill>
                <a:latin typeface="Century Gothic"/>
                <a:ea typeface="Century Gothic"/>
                <a:cs typeface="Century Gothic"/>
                <a:sym typeface="Century Gothic"/>
                <a:hlinkClick r:id="rId3"/>
              </a:rPr>
              <a:t>www.communityfoundationni.org</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entury Gothic"/>
                <a:ea typeface="Century Gothic"/>
                <a:cs typeface="Century Gothic"/>
                <a:sym typeface="Century Gothic"/>
              </a:rPr>
              <a:t> </a:t>
            </a: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 Grant Must Be Spent within 18 months from date of Grant Aid Agreement</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Monitoring Form To Be Returned Within 8 weeks  of Project End and accompanied With Annual Accounts</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Please note that you can’t have two live grants for the same programme </a:t>
            </a: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  </a:t>
            </a: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p:txBody>
      </p:sp>
      <p:pic>
        <p:nvPicPr>
          <p:cNvPr id="209" name="Google Shape;209;p33"/>
          <p:cNvPicPr preferRelativeResize="0"/>
          <p:nvPr/>
        </p:nvPicPr>
        <p:blipFill rotWithShape="1">
          <a:blip r:embed="rId4">
            <a:alphaModFix/>
          </a:blip>
          <a:srcRect/>
          <a:stretch/>
        </p:blipFill>
        <p:spPr>
          <a:xfrm>
            <a:off x="352850" y="365125"/>
            <a:ext cx="2387650" cy="1325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15" name="Google Shape;215;p34"/>
          <p:cNvSpPr txBox="1"/>
          <p:nvPr/>
        </p:nvSpPr>
        <p:spPr>
          <a:xfrm>
            <a:off x="352792" y="183285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Eligibility Criteria Check</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Must Be Constituted Community/Voluntary Organisations (registered charity)</a:t>
            </a:r>
            <a:endParaRPr sz="15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Please note that if any of the group’s objectives includes advancement of religion then group is not eligible for a grant award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200000"/>
              </a:lnSpc>
              <a:spcBef>
                <a:spcPts val="0"/>
              </a:spcBef>
              <a:spcAft>
                <a:spcPts val="0"/>
              </a:spcAft>
              <a:buClr>
                <a:srgbClr val="000000"/>
              </a:buClr>
              <a:buSzPts val="1500"/>
              <a:buFont typeface="Arial"/>
              <a:buNone/>
            </a:pP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200000"/>
              </a:lnSpc>
              <a:spcBef>
                <a:spcPts val="0"/>
              </a:spcBef>
              <a:spcAft>
                <a:spcPts val="0"/>
              </a:spcAft>
              <a:buClr>
                <a:schemeClr val="dk1"/>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Annual Income less than £250,000</a:t>
            </a: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    Application to be accompanied by:</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Governing document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Recent annual accounts or income and expenditure</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Child safeguarding policy (if applicable to project)</a:t>
            </a:r>
            <a:endParaRPr sz="1500" b="1" i="0" u="none" strike="noStrike" cap="none">
              <a:solidFill>
                <a:srgbClr val="000000"/>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en-US" sz="1500" b="1" i="0" u="none" strike="noStrike" cap="none">
                <a:solidFill>
                  <a:schemeClr val="dk1"/>
                </a:solidFill>
                <a:latin typeface="Century Gothic"/>
                <a:ea typeface="Century Gothic"/>
                <a:cs typeface="Century Gothic"/>
                <a:sym typeface="Century Gothic"/>
              </a:rPr>
              <a:t>Adults safeguarding policy (if applicable to project)</a:t>
            </a:r>
            <a:endParaRPr sz="1500" b="1"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rgbClr val="000000"/>
              </a:buClr>
              <a:buSzPts val="1500"/>
              <a:buFont typeface="Century Gothic"/>
              <a:buChar char="●"/>
            </a:pPr>
            <a:r>
              <a:rPr lang="en-US" sz="1500" b="1" i="0" u="none" strike="noStrike" cap="none">
                <a:solidFill>
                  <a:srgbClr val="000000"/>
                </a:solidFill>
                <a:latin typeface="Century Gothic"/>
                <a:ea typeface="Century Gothic"/>
                <a:cs typeface="Century Gothic"/>
                <a:sym typeface="Century Gothic"/>
              </a:rPr>
              <a:t>Equality policy</a:t>
            </a:r>
            <a:endParaRPr sz="15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Century Gothic"/>
                <a:ea typeface="Century Gothic"/>
                <a:cs typeface="Century Gothic"/>
                <a:sym typeface="Century Gothic"/>
              </a:rPr>
              <a:t>If any of the above are missing when application is submitted, application will not proceed to assessment.</a:t>
            </a:r>
            <a:endParaRPr sz="1500" b="1" i="1" u="none" strike="noStrike" cap="none">
              <a:solidFill>
                <a:schemeClr val="dk1"/>
              </a:solidFill>
              <a:highlight>
                <a:schemeClr val="lt1"/>
              </a:highlight>
              <a:latin typeface="Century Gothic"/>
              <a:ea typeface="Century Gothic"/>
              <a:cs typeface="Century Gothic"/>
              <a:sym typeface="Century Gothic"/>
            </a:endParaRPr>
          </a:p>
        </p:txBody>
      </p:sp>
      <p:pic>
        <p:nvPicPr>
          <p:cNvPr id="216" name="Google Shape;216;p34"/>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2" name="Google Shape;222;p35"/>
          <p:cNvSpPr txBox="1"/>
          <p:nvPr/>
        </p:nvSpPr>
        <p:spPr>
          <a:xfrm>
            <a:off x="172900" y="1881450"/>
            <a:ext cx="8875200" cy="468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Safeguarding Policies &amp; Procedures: Things to Consider - </a:t>
            </a:r>
            <a:endParaRPr sz="2000" b="1"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Recommendations from Comic Relief</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Policy: The policy demonstrates a commitment to safeguarding </a:t>
            </a:r>
            <a:endParaRPr sz="2000" b="1" i="0" u="none" strike="noStrike" cap="none">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2000"/>
              <a:buFont typeface="Century Gothic"/>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People: Safeguards are in place to ensure staff &amp; volunteers do not represent a risk to children or vulnerable adults</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chemeClr val="dk1"/>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Procedures: Processes are in place to reduce risk and respond to safeguarding concerns</a:t>
            </a:r>
            <a:endParaRPr sz="2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Accountability: Safeguarding is integrated into the governance of the organisation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chemeClr val="dk1"/>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1800"/>
              <a:buFont typeface="Arial"/>
              <a:buNone/>
            </a:pPr>
            <a:endParaRPr sz="1800" b="1" i="0" u="none" strike="noStrike" cap="none">
              <a:solidFill>
                <a:srgbClr val="FF0000"/>
              </a:solidFill>
              <a:latin typeface="Century Gothic"/>
              <a:ea typeface="Century Gothic"/>
              <a:cs typeface="Century Gothic"/>
              <a:sym typeface="Century Gothic"/>
            </a:endParaRPr>
          </a:p>
        </p:txBody>
      </p:sp>
      <p:pic>
        <p:nvPicPr>
          <p:cNvPr id="223" name="Google Shape;223;p35"/>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29" name="Google Shape;229;p37"/>
          <p:cNvSpPr txBox="1"/>
          <p:nvPr/>
        </p:nvSpPr>
        <p:spPr>
          <a:xfrm>
            <a:off x="352800" y="2012550"/>
            <a:ext cx="8438400" cy="41103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1500"/>
              <a:buFont typeface="Arial"/>
              <a:buNone/>
            </a:pPr>
            <a:r>
              <a:rPr lang="en-US" sz="1500" b="1" i="0" u="none" strike="noStrike" cap="none">
                <a:solidFill>
                  <a:srgbClr val="000000"/>
                </a:solidFill>
                <a:latin typeface="Century Gothic"/>
                <a:ea typeface="Century Gothic"/>
                <a:cs typeface="Century Gothic"/>
                <a:sym typeface="Century Gothic"/>
              </a:rPr>
              <a:t>    </a:t>
            </a:r>
            <a:r>
              <a:rPr lang="en-US" sz="1800" b="1" i="0" u="none" strike="noStrike" cap="none">
                <a:solidFill>
                  <a:srgbClr val="000000"/>
                </a:solidFill>
                <a:latin typeface="Century Gothic"/>
                <a:ea typeface="Century Gothic"/>
                <a:cs typeface="Century Gothic"/>
                <a:sym typeface="Century Gothic"/>
              </a:rPr>
              <a:t>Ineligible Expenditure</a:t>
            </a:r>
            <a:endParaRPr sz="18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Capital equipment;</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Activities which evangelise (the practice or spreading of religious beliefs) or proselytise (the practice of trying to convert people to own belief or religious views);</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Adopting a partisan political stance or activities which are party political. Community Foundation and Comic Relief will not support organisations that advocate violence to campaign or influence public opinion;</a:t>
            </a:r>
            <a:endParaRPr sz="1600" b="1"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chemeClr val="dk1"/>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One off conferences or workshops where these are not part of longer-term projects or work;</a:t>
            </a:r>
            <a:endParaRPr sz="16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00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General appeals, individual and group sponsorship, market appeals, proposals for bursaries from individuals or the proposal from individuals for the funding of study or the attainment of qualifications;</a:t>
            </a:r>
            <a:endParaRPr sz="1600" b="1" i="0" u="none" strike="noStrike" cap="none">
              <a:solidFill>
                <a:srgbClr val="000000"/>
              </a:solidFill>
              <a:latin typeface="Century Gothic"/>
              <a:ea typeface="Century Gothic"/>
              <a:cs typeface="Century Gothic"/>
              <a:sym typeface="Century Gothic"/>
            </a:endParaRPr>
          </a:p>
        </p:txBody>
      </p:sp>
      <p:pic>
        <p:nvPicPr>
          <p:cNvPr id="230" name="Google Shape;230;p37"/>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3900" y="2019070"/>
            <a:ext cx="7886700" cy="399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r>
              <a:rPr lang="en-US">
                <a:solidFill>
                  <a:srgbClr val="293C89"/>
                </a:solidFill>
              </a:rPr>
              <a:t>Our vision:</a:t>
            </a:r>
            <a:endParaRPr>
              <a:solidFill>
                <a:srgbClr val="293C89"/>
              </a:solidFill>
            </a:endParaRPr>
          </a:p>
          <a:p>
            <a:pPr marL="0" lvl="0" indent="0" algn="l" rtl="0">
              <a:lnSpc>
                <a:spcPct val="90000"/>
              </a:lnSpc>
              <a:spcBef>
                <a:spcPts val="0"/>
              </a:spcBef>
              <a:spcAft>
                <a:spcPts val="0"/>
              </a:spcAft>
              <a:buSzPts val="4500"/>
              <a:buNone/>
            </a:pPr>
            <a:endParaRPr>
              <a:solidFill>
                <a:srgbClr val="293C89"/>
              </a:solidFill>
            </a:endParaRPr>
          </a:p>
          <a:p>
            <a:pPr marL="0" lvl="0" indent="0" algn="l" rtl="0">
              <a:lnSpc>
                <a:spcPct val="90000"/>
              </a:lnSpc>
              <a:spcBef>
                <a:spcPts val="0"/>
              </a:spcBef>
              <a:spcAft>
                <a:spcPts val="0"/>
              </a:spcAft>
              <a:buSzPts val="4500"/>
              <a:buNone/>
            </a:pPr>
            <a:r>
              <a:rPr lang="en-US">
                <a:solidFill>
                  <a:srgbClr val="293C89"/>
                </a:solidFill>
              </a:rPr>
              <a:t>A peaceful, prosperous, shared and just society</a:t>
            </a:r>
            <a:r>
              <a:rPr lang="en-US"/>
              <a:t> </a:t>
            </a:r>
            <a:endParaRPr/>
          </a:p>
        </p:txBody>
      </p:sp>
      <p:sp>
        <p:nvSpPr>
          <p:cNvPr id="97" name="Google Shape;97;p3"/>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36" name="Google Shape;236;p38"/>
          <p:cNvSpPr txBox="1"/>
          <p:nvPr/>
        </p:nvSpPr>
        <p:spPr>
          <a:xfrm>
            <a:off x="352850" y="1909425"/>
            <a:ext cx="8438400" cy="463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entury Gothic"/>
                <a:ea typeface="Century Gothic"/>
                <a:cs typeface="Century Gothic"/>
                <a:sym typeface="Century Gothic"/>
              </a:rPr>
              <a:t>What cannot be funded: (continued)</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rgbClr val="000000"/>
                </a:solidFill>
                <a:latin typeface="Century Gothic"/>
                <a:ea typeface="Century Gothic"/>
                <a:cs typeface="Century Gothic"/>
                <a:sym typeface="Century Gothic"/>
              </a:rPr>
              <a:t>Work where the long-term institutional care of children or young people is a preferred way of working over the longer-term (e.g. setting up or running orphanages). </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30200" algn="l" rtl="0">
              <a:lnSpc>
                <a:spcPct val="115000"/>
              </a:lnSpc>
              <a:spcBef>
                <a:spcPts val="0"/>
              </a:spcBef>
              <a:spcAft>
                <a:spcPts val="0"/>
              </a:spcAft>
              <a:buClr>
                <a:srgbClr val="000000"/>
              </a:buClr>
              <a:buSzPts val="1600"/>
              <a:buFont typeface="Century Gothic"/>
              <a:buChar char="●"/>
            </a:pPr>
            <a:r>
              <a:rPr lang="en-US" sz="1600" b="1" i="0" u="none" strike="noStrike" cap="none">
                <a:solidFill>
                  <a:schemeClr val="dk1"/>
                </a:solidFill>
                <a:latin typeface="Century Gothic"/>
                <a:ea typeface="Century Gothic"/>
                <a:cs typeface="Century Gothic"/>
                <a:sym typeface="Century Gothic"/>
              </a:rPr>
              <a:t>Where short-term temporary institutional care is used as part of an intervention to support children and young people, applicants will need to demonstrate how the work that they propose seeks to develop and implement community-based alternatives;</a:t>
            </a:r>
            <a:endParaRPr sz="16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600" b="1" i="0" u="none" strike="noStrike" cap="none">
                <a:solidFill>
                  <a:srgbClr val="000000"/>
                </a:solidFill>
                <a:latin typeface="Century Gothic"/>
                <a:ea typeface="Century Gothic"/>
                <a:cs typeface="Century Gothic"/>
                <a:sym typeface="Century Gothic"/>
              </a:rPr>
              <a:t>The provision of services that are the primary and legal responsibility of the state. We recognise that this is a grey area, and in some exceptional circumstances may fund the provision of some services internationally. However this will only be a result of proactive approaches.</a:t>
            </a:r>
            <a:r>
              <a:rPr lang="en-US" sz="1500" b="1" i="0" u="none" strike="noStrike" cap="none">
                <a:solidFill>
                  <a:srgbClr val="000000"/>
                </a:solidFill>
                <a:latin typeface="Century Gothic"/>
                <a:ea typeface="Century Gothic"/>
                <a:cs typeface="Century Gothic"/>
                <a:sym typeface="Century Gothic"/>
              </a:rPr>
              <a:t> </a:t>
            </a:r>
            <a:endParaRPr sz="1500" b="1" i="0" u="none" strike="noStrike" cap="none">
              <a:solidFill>
                <a:srgbClr val="000000"/>
              </a:solidFill>
              <a:latin typeface="Century Gothic"/>
              <a:ea typeface="Century Gothic"/>
              <a:cs typeface="Century Gothic"/>
              <a:sym typeface="Century Gothic"/>
            </a:endParaRPr>
          </a:p>
        </p:txBody>
      </p:sp>
      <p:pic>
        <p:nvPicPr>
          <p:cNvPr id="237" name="Google Shape;237;p38"/>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52827" y="216400"/>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243" name="Google Shape;243;p39"/>
          <p:cNvSpPr txBox="1"/>
          <p:nvPr/>
        </p:nvSpPr>
        <p:spPr>
          <a:xfrm>
            <a:off x="352800" y="1786550"/>
            <a:ext cx="8438400" cy="4875600"/>
          </a:xfrm>
          <a:prstGeom prst="rect">
            <a:avLst/>
          </a:prstGeom>
          <a:noFill/>
          <a:ln>
            <a:noFill/>
          </a:ln>
        </p:spPr>
        <p:txBody>
          <a:bodyPr spcFirstLastPara="1" wrap="square" lIns="91425" tIns="45700" rIns="91425" bIns="45700" anchor="t" anchorCtr="0">
            <a:noAutofit/>
          </a:bodyPr>
          <a:lstStyle/>
          <a:p>
            <a:pPr marL="0" marR="0" lvl="0" indent="171450" algn="l" rtl="0">
              <a:lnSpc>
                <a:spcPct val="150000"/>
              </a:lnSpc>
              <a:spcBef>
                <a:spcPts val="0"/>
              </a:spcBef>
              <a:spcAft>
                <a:spcPts val="0"/>
              </a:spcAft>
              <a:buClr>
                <a:srgbClr val="000000"/>
              </a:buClr>
              <a:buSzPts val="1800"/>
              <a:buFont typeface="Arial"/>
              <a:buNone/>
            </a:pPr>
            <a:r>
              <a:rPr lang="en-US" sz="1800" b="1" i="0" u="none" strike="noStrike" cap="none" dirty="0">
                <a:solidFill>
                  <a:srgbClr val="000000"/>
                </a:solidFill>
                <a:latin typeface="Century Gothic"/>
                <a:ea typeface="Century Gothic"/>
                <a:cs typeface="Century Gothic"/>
                <a:sym typeface="Century Gothic"/>
              </a:rPr>
              <a:t>Timeline:</a:t>
            </a:r>
            <a:endParaRPr sz="1800" b="1" i="0" u="none" strike="noStrike" cap="none" dirty="0">
              <a:solidFill>
                <a:srgbClr val="000000"/>
              </a:solidFill>
              <a:latin typeface="Century Gothic"/>
              <a:ea typeface="Century Gothic"/>
              <a:cs typeface="Century Gothic"/>
              <a:sym typeface="Century Gothic"/>
            </a:endParaRPr>
          </a:p>
          <a:p>
            <a:pPr marL="0" marR="0" lvl="0" indent="171450" algn="l" rtl="0">
              <a:lnSpc>
                <a:spcPct val="15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smtClean="0">
                <a:solidFill>
                  <a:srgbClr val="000000"/>
                </a:solidFill>
                <a:latin typeface="Century Gothic"/>
                <a:ea typeface="Century Gothic"/>
                <a:cs typeface="Century Gothic"/>
                <a:sym typeface="Century Gothic"/>
              </a:rPr>
              <a:t>Applications </a:t>
            </a:r>
            <a:r>
              <a:rPr lang="en-US" sz="1800" b="1" i="0" u="none" strike="noStrike" cap="none" dirty="0">
                <a:solidFill>
                  <a:srgbClr val="000000"/>
                </a:solidFill>
                <a:latin typeface="Century Gothic"/>
                <a:ea typeface="Century Gothic"/>
                <a:cs typeface="Century Gothic"/>
                <a:sym typeface="Century Gothic"/>
              </a:rPr>
              <a:t>open 10.00am Monday </a:t>
            </a:r>
            <a:r>
              <a:rPr lang="en-US" sz="1800" b="1" dirty="0" smtClean="0">
                <a:latin typeface="Century Gothic"/>
                <a:ea typeface="Century Gothic"/>
                <a:cs typeface="Century Gothic"/>
                <a:sym typeface="Century Gothic"/>
              </a:rPr>
              <a:t>17</a:t>
            </a:r>
            <a:r>
              <a:rPr lang="en-US" sz="1800" b="1" baseline="30000" dirty="0" smtClean="0">
                <a:latin typeface="Century Gothic"/>
                <a:ea typeface="Century Gothic"/>
                <a:cs typeface="Century Gothic"/>
                <a:sym typeface="Century Gothic"/>
              </a:rPr>
              <a:t>th</a:t>
            </a:r>
            <a:r>
              <a:rPr lang="en-US" sz="1800" b="1" dirty="0" smtClean="0">
                <a:latin typeface="Century Gothic"/>
                <a:ea typeface="Century Gothic"/>
                <a:cs typeface="Century Gothic"/>
                <a:sym typeface="Century Gothic"/>
              </a:rPr>
              <a:t> February</a:t>
            </a:r>
            <a:r>
              <a:rPr lang="en-US" sz="1800" b="1" i="0" u="none" strike="noStrike" cap="none" dirty="0" smtClean="0">
                <a:solidFill>
                  <a:srgbClr val="000000"/>
                </a:solidFill>
                <a:latin typeface="Century Gothic"/>
                <a:ea typeface="Century Gothic"/>
                <a:cs typeface="Century Gothic"/>
                <a:sym typeface="Century Gothic"/>
              </a:rPr>
              <a:t> 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Applications close </a:t>
            </a:r>
            <a:r>
              <a:rPr lang="en-US" sz="1800" b="1" i="0" u="none" strike="noStrike" cap="none" dirty="0" smtClean="0">
                <a:solidFill>
                  <a:schemeClr val="dk1"/>
                </a:solidFill>
                <a:latin typeface="Century Gothic"/>
                <a:ea typeface="Century Gothic"/>
                <a:cs typeface="Century Gothic"/>
                <a:sym typeface="Century Gothic"/>
              </a:rPr>
              <a:t>11.59pm Thursday 19</a:t>
            </a:r>
            <a:r>
              <a:rPr lang="en-US" sz="1800" b="1" baseline="30000" dirty="0" smtClean="0">
                <a:solidFill>
                  <a:schemeClr val="dk1"/>
                </a:solidFill>
                <a:latin typeface="Century Gothic"/>
                <a:ea typeface="Century Gothic"/>
                <a:cs typeface="Century Gothic"/>
                <a:sym typeface="Century Gothic"/>
              </a:rPr>
              <a:t>th</a:t>
            </a:r>
            <a:r>
              <a:rPr lang="en-US" sz="1800" b="1" dirty="0" smtClean="0">
                <a:solidFill>
                  <a:schemeClr val="dk1"/>
                </a:solidFill>
                <a:latin typeface="Century Gothic"/>
                <a:ea typeface="Century Gothic"/>
                <a:cs typeface="Century Gothic"/>
                <a:sym typeface="Century Gothic"/>
              </a:rPr>
              <a:t> March </a:t>
            </a:r>
            <a:r>
              <a:rPr lang="en-US" sz="1800" b="1" i="0" u="none" strike="noStrike" cap="none" dirty="0" smtClean="0">
                <a:solidFill>
                  <a:schemeClr val="dk1"/>
                </a:solidFill>
                <a:latin typeface="Century Gothic"/>
                <a:ea typeface="Century Gothic"/>
                <a:cs typeface="Century Gothic"/>
                <a:sym typeface="Century Gothic"/>
              </a:rPr>
              <a:t> 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Applications assessed </a:t>
            </a:r>
            <a:r>
              <a:rPr lang="en-US" sz="1800" b="1" dirty="0" smtClean="0">
                <a:latin typeface="Century Gothic"/>
                <a:ea typeface="Century Gothic"/>
                <a:cs typeface="Century Gothic"/>
                <a:sym typeface="Century Gothic"/>
              </a:rPr>
              <a:t>March – April</a:t>
            </a:r>
            <a:r>
              <a:rPr lang="en-US" sz="1800" b="1" dirty="0">
                <a:latin typeface="Century Gothic"/>
                <a:ea typeface="Century Gothic"/>
                <a:cs typeface="Century Gothic"/>
                <a:sym typeface="Century Gothic"/>
              </a:rPr>
              <a:t> </a:t>
            </a:r>
            <a:r>
              <a:rPr lang="en-US" sz="1800" b="1" i="0" u="none" strike="noStrike" cap="none" dirty="0" smtClean="0">
                <a:solidFill>
                  <a:srgbClr val="000000"/>
                </a:solidFill>
                <a:latin typeface="Century Gothic"/>
                <a:ea typeface="Century Gothic"/>
                <a:cs typeface="Century Gothic"/>
                <a:sym typeface="Century Gothic"/>
              </a:rPr>
              <a:t>2020</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chemeClr val="dk1"/>
              </a:buClr>
              <a:buSzPts val="1800"/>
              <a:buFont typeface="Century Gothic"/>
              <a:buChar char="●"/>
            </a:pPr>
            <a:r>
              <a:rPr lang="en-US" sz="1800" b="1" i="0" u="none" strike="noStrike" cap="none" dirty="0">
                <a:solidFill>
                  <a:schemeClr val="dk1"/>
                </a:solidFill>
                <a:latin typeface="Century Gothic"/>
                <a:ea typeface="Century Gothic"/>
                <a:cs typeface="Century Gothic"/>
                <a:sym typeface="Century Gothic"/>
              </a:rPr>
              <a:t>Grant Panel meetings </a:t>
            </a:r>
            <a:r>
              <a:rPr lang="en-US" sz="1800" b="1" dirty="0" smtClean="0">
                <a:solidFill>
                  <a:schemeClr val="dk1"/>
                </a:solidFill>
                <a:latin typeface="Century Gothic"/>
                <a:ea typeface="Century Gothic"/>
                <a:cs typeface="Century Gothic"/>
                <a:sym typeface="Century Gothic"/>
              </a:rPr>
              <a:t>April </a:t>
            </a:r>
            <a:r>
              <a:rPr lang="en-US" sz="1800" b="1" i="0" u="none" strike="noStrike" cap="none" dirty="0" smtClean="0">
                <a:solidFill>
                  <a:schemeClr val="dk1"/>
                </a:solidFill>
                <a:latin typeface="Century Gothic"/>
                <a:ea typeface="Century Gothic"/>
                <a:cs typeface="Century Gothic"/>
                <a:sym typeface="Century Gothic"/>
              </a:rPr>
              <a:t>2020</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Clr>
                <a:srgbClr val="000000"/>
              </a:buClr>
              <a:buSzPts val="1800"/>
              <a:buFont typeface="Century Gothic"/>
              <a:buChar char="●"/>
            </a:pPr>
            <a:r>
              <a:rPr lang="en-US" sz="1800" b="1" i="0" u="none" strike="noStrike" cap="none" dirty="0">
                <a:solidFill>
                  <a:srgbClr val="000000"/>
                </a:solidFill>
                <a:latin typeface="Century Gothic"/>
                <a:ea typeface="Century Gothic"/>
                <a:cs typeface="Century Gothic"/>
                <a:sym typeface="Century Gothic"/>
              </a:rPr>
              <a:t>Decisions announced at an award event week </a:t>
            </a:r>
            <a:r>
              <a:rPr lang="en-US" sz="1800" b="1" i="0" u="none" strike="noStrike" cap="none" dirty="0" smtClean="0">
                <a:solidFill>
                  <a:srgbClr val="000000"/>
                </a:solidFill>
                <a:latin typeface="Century Gothic"/>
                <a:ea typeface="Century Gothic"/>
                <a:cs typeface="Century Gothic"/>
                <a:sym typeface="Century Gothic"/>
              </a:rPr>
              <a:t>commencing Monday 11</a:t>
            </a:r>
            <a:r>
              <a:rPr lang="en-US" sz="1800" b="1" i="0" u="none" strike="noStrike" cap="none" baseline="30000" dirty="0" smtClean="0">
                <a:solidFill>
                  <a:srgbClr val="000000"/>
                </a:solidFill>
                <a:latin typeface="Century Gothic"/>
                <a:ea typeface="Century Gothic"/>
                <a:cs typeface="Century Gothic"/>
                <a:sym typeface="Century Gothic"/>
              </a:rPr>
              <a:t>th</a:t>
            </a:r>
            <a:r>
              <a:rPr lang="en-US" sz="1800" b="1" i="0" u="none" strike="noStrike" cap="none" dirty="0" smtClean="0">
                <a:solidFill>
                  <a:srgbClr val="000000"/>
                </a:solidFill>
                <a:latin typeface="Century Gothic"/>
                <a:ea typeface="Century Gothic"/>
                <a:cs typeface="Century Gothic"/>
                <a:sym typeface="Century Gothic"/>
              </a:rPr>
              <a:t> May</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1800"/>
              <a:buFont typeface="Arial"/>
              <a:buNone/>
            </a:pPr>
            <a:endParaRPr sz="1800" b="1" i="1" u="none" strike="noStrike" cap="none" dirty="0">
              <a:solidFill>
                <a:srgbClr val="000000"/>
              </a:solidFill>
              <a:highlight>
                <a:schemeClr val="lt1"/>
              </a:highlight>
              <a:latin typeface="Century Gothic"/>
              <a:ea typeface="Century Gothic"/>
              <a:cs typeface="Century Gothic"/>
              <a:sym typeface="Century Gothic"/>
            </a:endParaRPr>
          </a:p>
        </p:txBody>
      </p:sp>
      <p:pic>
        <p:nvPicPr>
          <p:cNvPr id="244" name="Google Shape;244;p39"/>
          <p:cNvPicPr preferRelativeResize="0"/>
          <p:nvPr/>
        </p:nvPicPr>
        <p:blipFill rotWithShape="1">
          <a:blip r:embed="rId3">
            <a:alphaModFix/>
          </a:blip>
          <a:srcRect/>
          <a:stretch/>
        </p:blipFill>
        <p:spPr>
          <a:xfrm>
            <a:off x="352850" y="216450"/>
            <a:ext cx="2387650" cy="1472050"/>
          </a:xfrm>
          <a:prstGeom prst="rect">
            <a:avLst/>
          </a:prstGeom>
          <a:noFill/>
          <a:ln>
            <a:noFill/>
          </a:ln>
        </p:spPr>
      </p:pic>
    </p:spTree>
    <p:extLst>
      <p:ext uri="{BB962C8B-B14F-4D97-AF65-F5344CB8AC3E}">
        <p14:creationId xmlns:p14="http://schemas.microsoft.com/office/powerpoint/2010/main" val="419416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ctrTitle"/>
          </p:nvPr>
        </p:nvSpPr>
        <p:spPr>
          <a:xfrm>
            <a:off x="749807" y="2013701"/>
            <a:ext cx="7763815" cy="2357131"/>
          </a:xfrm>
          <a:prstGeom prst="rect">
            <a:avLst/>
          </a:prstGeom>
          <a:noFill/>
          <a:ln>
            <a:noFill/>
          </a:ln>
        </p:spPr>
        <p:txBody>
          <a:bodyPr spcFirstLastPara="1" wrap="square" lIns="91425" tIns="45700" rIns="91425" bIns="45700" anchor="b" anchorCtr="0">
            <a:noAutofit/>
          </a:bodyPr>
          <a:lstStyle/>
          <a:p>
            <a:pPr lvl="0"/>
            <a:r>
              <a:rPr lang="en-US" sz="2400" dirty="0" smtClean="0">
                <a:solidFill>
                  <a:schemeClr val="lt1"/>
                </a:solidFill>
              </a:rPr>
              <a:t>For further information contact</a:t>
            </a:r>
            <a:br>
              <a:rPr lang="en-US" sz="2400" dirty="0" smtClean="0">
                <a:solidFill>
                  <a:schemeClr val="lt1"/>
                </a:solidFill>
              </a:rPr>
            </a:br>
            <a:r>
              <a:rPr lang="en-US" sz="2400" dirty="0" smtClean="0">
                <a:solidFill>
                  <a:schemeClr val="lt1"/>
                </a:solidFill>
              </a:rPr>
              <a:t/>
            </a:r>
            <a:br>
              <a:rPr lang="en-US" sz="2400" dirty="0" smtClean="0">
                <a:solidFill>
                  <a:schemeClr val="lt1"/>
                </a:solidFill>
              </a:rPr>
            </a:br>
            <a:r>
              <a:rPr lang="en-US" sz="2400" dirty="0" smtClean="0">
                <a:solidFill>
                  <a:schemeClr val="lt1"/>
                </a:solidFill>
              </a:rPr>
              <a:t>Michael Hughes </a:t>
            </a:r>
            <a:br>
              <a:rPr lang="en-US" sz="2400" dirty="0" smtClean="0">
                <a:solidFill>
                  <a:schemeClr val="lt1"/>
                </a:solidFill>
              </a:rPr>
            </a:br>
            <a:r>
              <a:rPr lang="en-US" sz="2400" dirty="0" smtClean="0">
                <a:solidFill>
                  <a:schemeClr val="lt1"/>
                </a:solidFill>
              </a:rPr>
              <a:t>Head of Building Sustainable Communities</a:t>
            </a:r>
            <a:r>
              <a:rPr lang="en-US" sz="2400" dirty="0">
                <a:solidFill>
                  <a:schemeClr val="lt1"/>
                </a:solidFill>
              </a:rPr>
              <a:t/>
            </a:r>
            <a:br>
              <a:rPr lang="en-US" sz="2400" dirty="0">
                <a:solidFill>
                  <a:schemeClr val="lt1"/>
                </a:solidFill>
              </a:rPr>
            </a:br>
            <a:r>
              <a:rPr lang="en-US" dirty="0" smtClean="0">
                <a:solidFill>
                  <a:schemeClr val="lt1"/>
                </a:solidFill>
              </a:rPr>
              <a:t> </a:t>
            </a:r>
            <a:r>
              <a:rPr lang="en-US" sz="1800" dirty="0">
                <a:solidFill>
                  <a:schemeClr val="lt1"/>
                </a:solidFill>
              </a:rPr>
              <a:t/>
            </a:r>
            <a:br>
              <a:rPr lang="en-US" sz="1800" dirty="0">
                <a:solidFill>
                  <a:schemeClr val="lt1"/>
                </a:solidFill>
              </a:rPr>
            </a:br>
            <a:r>
              <a:rPr lang="en-US" sz="1800" dirty="0">
                <a:solidFill>
                  <a:schemeClr val="lt1"/>
                </a:solidFill>
              </a:rPr>
              <a:t>Direct Line O28 </a:t>
            </a:r>
            <a:r>
              <a:rPr lang="en-US" sz="1800" dirty="0" smtClean="0">
                <a:solidFill>
                  <a:schemeClr val="lt1"/>
                </a:solidFill>
              </a:rPr>
              <a:t>9590 5530 or email</a:t>
            </a:r>
            <a:br>
              <a:rPr lang="en-US" sz="1800" dirty="0" smtClean="0">
                <a:solidFill>
                  <a:schemeClr val="lt1"/>
                </a:solidFill>
              </a:rPr>
            </a:br>
            <a:r>
              <a:rPr lang="en-US" dirty="0">
                <a:solidFill>
                  <a:schemeClr val="lt1"/>
                </a:solidFill>
              </a:rPr>
              <a:t/>
            </a:r>
            <a:br>
              <a:rPr lang="en-US" dirty="0">
                <a:solidFill>
                  <a:schemeClr val="lt1"/>
                </a:solidFill>
              </a:rPr>
            </a:br>
            <a:r>
              <a:rPr lang="en-US" sz="1800" dirty="0" smtClean="0">
                <a:solidFill>
                  <a:schemeClr val="lt1"/>
                </a:solidFill>
              </a:rPr>
              <a:t>mhughes@communityfoundationni.org</a:t>
            </a:r>
            <a:endParaRPr sz="18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3888" y="2019087"/>
            <a:ext cx="78867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500"/>
              <a:buNone/>
            </a:pPr>
            <a:endParaRPr/>
          </a:p>
        </p:txBody>
      </p:sp>
      <p:sp>
        <p:nvSpPr>
          <p:cNvPr id="104" name="Google Shape;104;p4"/>
          <p:cNvSpPr txBox="1">
            <a:spLocks noGrp="1"/>
          </p:cNvSpPr>
          <p:nvPr>
            <p:ph type="body" idx="1"/>
          </p:nvPr>
        </p:nvSpPr>
        <p:spPr>
          <a:xfrm>
            <a:off x="623888" y="4898812"/>
            <a:ext cx="7886700" cy="150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endParaRPr/>
          </a:p>
        </p:txBody>
      </p:sp>
      <p:pic>
        <p:nvPicPr>
          <p:cNvPr id="105" name="Google Shape;105;p4"/>
          <p:cNvPicPr preferRelativeResize="0"/>
          <p:nvPr/>
        </p:nvPicPr>
        <p:blipFill rotWithShape="1">
          <a:blip r:embed="rId3">
            <a:alphaModFix/>
          </a:blip>
          <a:srcRect/>
          <a:stretch/>
        </p:blipFill>
        <p:spPr>
          <a:xfrm>
            <a:off x="0" y="0"/>
            <a:ext cx="9144000" cy="6897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11" name="Google Shape;111;p6"/>
          <p:cNvSpPr txBox="1"/>
          <p:nvPr/>
        </p:nvSpPr>
        <p:spPr>
          <a:xfrm>
            <a:off x="352800" y="2064125"/>
            <a:ext cx="8438400" cy="4184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00000"/>
                </a:solidFill>
                <a:highlight>
                  <a:schemeClr val="lt1"/>
                </a:highlight>
                <a:latin typeface="Century Gothic"/>
                <a:ea typeface="Century Gothic"/>
                <a:cs typeface="Century Gothic"/>
                <a:sym typeface="Century Gothic"/>
              </a:rPr>
              <a:t>Shifting the Power to Those with the </a:t>
            </a:r>
            <a:r>
              <a:rPr lang="en-US" sz="2400" b="1" i="0" u="sng" strike="noStrike" cap="none">
                <a:solidFill>
                  <a:srgbClr val="000000"/>
                </a:solidFill>
                <a:highlight>
                  <a:schemeClr val="lt1"/>
                </a:highlight>
                <a:latin typeface="Century Gothic"/>
                <a:ea typeface="Century Gothic"/>
                <a:cs typeface="Century Gothic"/>
                <a:sym typeface="Century Gothic"/>
              </a:rPr>
              <a:t>Lived Experience</a:t>
            </a:r>
            <a:r>
              <a:rPr lang="en-US" sz="2400" b="1" i="0" u="none" strike="noStrike" cap="none">
                <a:solidFill>
                  <a:srgbClr val="000000"/>
                </a:solidFill>
                <a:highlight>
                  <a:schemeClr val="lt1"/>
                </a:highlight>
                <a:latin typeface="Century Gothic"/>
                <a:ea typeface="Century Gothic"/>
                <a:cs typeface="Century Gothic"/>
                <a:sym typeface="Century Gothic"/>
              </a:rPr>
              <a:t> </a:t>
            </a:r>
            <a:endParaRPr sz="2400" b="1" i="0" u="none" strike="noStrike" cap="none">
              <a:solidFill>
                <a:srgbClr val="000000"/>
              </a:solidFill>
              <a:highlight>
                <a:schemeClr val="lt1"/>
              </a:highlight>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2400"/>
              <a:buFont typeface="Arial"/>
              <a:buNone/>
            </a:pPr>
            <a:r>
              <a:rPr lang="en-US" sz="2400" b="1" i="1" u="none" strike="noStrike" cap="none">
                <a:solidFill>
                  <a:srgbClr val="000000"/>
                </a:solidFill>
                <a:highlight>
                  <a:schemeClr val="lt1"/>
                </a:highlight>
                <a:latin typeface="Century Gothic"/>
                <a:ea typeface="Century Gothic"/>
                <a:cs typeface="Century Gothic"/>
                <a:sym typeface="Century Gothic"/>
              </a:rPr>
              <a:t> </a:t>
            </a:r>
            <a:endParaRPr sz="2400" b="1" i="1" u="none" strike="noStrike" cap="none">
              <a:solidFill>
                <a:srgbClr val="000000"/>
              </a:solidFill>
              <a:highlight>
                <a:schemeClr val="lt1"/>
              </a:highlight>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Century Gothic"/>
                <a:ea typeface="Century Gothic"/>
                <a:cs typeface="Century Gothic"/>
                <a:sym typeface="Century Gothic"/>
              </a:rPr>
              <a:t>Working in partnership to; </a:t>
            </a:r>
            <a:endParaRPr sz="2400" b="1"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Directly invest in communities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15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Ensure the lived experiences of people is shaping the shift in power. </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Partner with others with greater experience, knowledge and connections</a:t>
            </a:r>
            <a:endParaRPr sz="2400" b="1" i="0" u="none" strike="noStrike" cap="none">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rgbClr val="000000"/>
              </a:buClr>
              <a:buSzPts val="2400"/>
              <a:buFont typeface="Century Gothic"/>
              <a:buChar char="●"/>
            </a:pPr>
            <a:r>
              <a:rPr lang="en-US" sz="2400" b="1" i="0" u="none" strike="noStrike" cap="none">
                <a:solidFill>
                  <a:srgbClr val="000000"/>
                </a:solidFill>
                <a:latin typeface="Century Gothic"/>
                <a:ea typeface="Century Gothic"/>
                <a:cs typeface="Century Gothic"/>
                <a:sym typeface="Century Gothic"/>
              </a:rPr>
              <a:t>Adapt to change learning from lived experiences</a:t>
            </a:r>
            <a:endParaRPr sz="2400" b="1" i="0" u="none" strike="noStrike" cap="none">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2400" b="1" i="0" u="none" strike="noStrike" cap="none">
                <a:solidFill>
                  <a:schemeClr val="dk1"/>
                </a:solidFill>
                <a:latin typeface="Century Gothic"/>
                <a:ea typeface="Century Gothic"/>
                <a:cs typeface="Century Gothic"/>
                <a:sym typeface="Century Gothic"/>
              </a:rPr>
              <a:t>Influence future policy and programmes </a:t>
            </a:r>
            <a:endParaRPr sz="2400" b="0" i="0" u="none" strike="noStrike" cap="none">
              <a:solidFill>
                <a:schemeClr val="dk1"/>
              </a:solidFill>
              <a:latin typeface="Century Gothic"/>
              <a:ea typeface="Century Gothic"/>
              <a:cs typeface="Century Gothic"/>
              <a:sym typeface="Century Gothic"/>
            </a:endParaRPr>
          </a:p>
        </p:txBody>
      </p:sp>
      <p:pic>
        <p:nvPicPr>
          <p:cNvPr id="112" name="Google Shape;112;p6"/>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p:nvPr/>
        </p:nvSpPr>
        <p:spPr>
          <a:xfrm>
            <a:off x="337925" y="1901799"/>
            <a:ext cx="80508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n-US" sz="3000" b="1" i="0" u="none" strike="noStrike" cap="none">
                <a:solidFill>
                  <a:srgbClr val="000000"/>
                </a:solidFill>
                <a:latin typeface="Century Gothic"/>
                <a:ea typeface="Century Gothic"/>
                <a:cs typeface="Century Gothic"/>
                <a:sym typeface="Century Gothic"/>
              </a:rPr>
              <a:t>How will we shift the power?</a:t>
            </a:r>
            <a:endParaRPr sz="3000" b="1" i="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800"/>
              <a:buFont typeface="Arial"/>
              <a:buNone/>
            </a:pPr>
            <a:endParaRPr sz="2800" b="1"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Participation and Inclusion - those with the lived experience, those with perceived power including grant panels</a:t>
            </a:r>
            <a:endParaRPr sz="2800" b="1" i="0" u="none" strike="noStrike" cap="none">
              <a:solidFill>
                <a:schemeClr val="dk1"/>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Relational - funding that is a blessing not a curse</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chemeClr val="dk1"/>
              </a:buClr>
              <a:buSzPts val="2800"/>
              <a:buFont typeface="Century Gothic"/>
              <a:buChar char="●"/>
            </a:pPr>
            <a:r>
              <a:rPr lang="en-US" sz="2800" b="1" i="0" u="none" strike="noStrike" cap="none">
                <a:solidFill>
                  <a:schemeClr val="dk1"/>
                </a:solidFill>
                <a:latin typeface="Century Gothic"/>
                <a:ea typeface="Century Gothic"/>
                <a:cs typeface="Century Gothic"/>
                <a:sym typeface="Century Gothic"/>
              </a:rPr>
              <a:t>Building Capacity - ‘grants plus’</a:t>
            </a:r>
            <a:endParaRPr sz="2800" b="0" i="0" u="none" strike="noStrike" cap="none">
              <a:solidFill>
                <a:srgbClr val="000000"/>
              </a:solidFill>
              <a:latin typeface="Century Gothic"/>
              <a:ea typeface="Century Gothic"/>
              <a:cs typeface="Century Gothic"/>
              <a:sym typeface="Century Gothic"/>
            </a:endParaRPr>
          </a:p>
          <a:p>
            <a:pPr marL="457200" marR="0" lvl="0" indent="-406400" algn="l" rtl="0">
              <a:lnSpc>
                <a:spcPct val="115000"/>
              </a:lnSpc>
              <a:spcBef>
                <a:spcPts val="0"/>
              </a:spcBef>
              <a:spcAft>
                <a:spcPts val="0"/>
              </a:spcAft>
              <a:buClr>
                <a:srgbClr val="000000"/>
              </a:buClr>
              <a:buSzPts val="2800"/>
              <a:buFont typeface="Century Gothic"/>
              <a:buChar char="●"/>
            </a:pPr>
            <a:r>
              <a:rPr lang="en-US" sz="2800" b="1" i="0" u="none" strike="noStrike" cap="none">
                <a:solidFill>
                  <a:srgbClr val="000000"/>
                </a:solidFill>
                <a:latin typeface="Century Gothic"/>
                <a:ea typeface="Century Gothic"/>
                <a:cs typeface="Century Gothic"/>
                <a:sym typeface="Century Gothic"/>
              </a:rPr>
              <a:t>Roadshows, information sessions, media</a:t>
            </a:r>
            <a:endParaRPr sz="2800" b="0" i="0"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118" name="Google Shape;118;p8"/>
          <p:cNvPicPr preferRelativeResize="0"/>
          <p:nvPr/>
        </p:nvPicPr>
        <p:blipFill rotWithShape="1">
          <a:blip r:embed="rId3">
            <a:alphaModFix/>
          </a:blip>
          <a:srcRect/>
          <a:stretch/>
        </p:blipFill>
        <p:spPr>
          <a:xfrm>
            <a:off x="646050" y="513525"/>
            <a:ext cx="1984150" cy="125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24" name="Google Shape;124;p9"/>
          <p:cNvSpPr txBox="1"/>
          <p:nvPr/>
        </p:nvSpPr>
        <p:spPr>
          <a:xfrm>
            <a:off x="352842" y="2113803"/>
            <a:ext cx="8438400" cy="44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Three Strategic Themes Open For Applications: </a:t>
            </a:r>
            <a:endParaRPr sz="20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entury Gothic"/>
                <a:ea typeface="Century Gothic"/>
                <a:cs typeface="Century Gothic"/>
                <a:sym typeface="Century Gothic"/>
              </a:rPr>
              <a:t> </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Children Surviving and Thriving</a:t>
            </a:r>
            <a:endParaRPr sz="2000" b="1" i="0" u="none" strike="noStrike" cap="none">
              <a:solidFill>
                <a:srgbClr val="000000"/>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chemeClr val="dk1"/>
                </a:solidFill>
                <a:latin typeface="Century Gothic"/>
                <a:ea typeface="Century Gothic"/>
                <a:cs typeface="Century Gothic"/>
                <a:sym typeface="Century Gothic"/>
              </a:rPr>
              <a:t>Global Health Matters</a:t>
            </a:r>
            <a:endParaRPr sz="2000" b="1" i="0" u="none" strike="noStrike" cap="none">
              <a:solidFill>
                <a:schemeClr val="dk1"/>
              </a:solidFill>
              <a:latin typeface="Century Gothic"/>
              <a:ea typeface="Century Gothic"/>
              <a:cs typeface="Century Gothic"/>
              <a:sym typeface="Century Gothic"/>
            </a:endParaRPr>
          </a:p>
          <a:p>
            <a:pPr marL="457200" marR="0" lvl="0" indent="-355600" algn="l" rtl="0">
              <a:lnSpc>
                <a:spcPct val="200000"/>
              </a:lnSpc>
              <a:spcBef>
                <a:spcPts val="0"/>
              </a:spcBef>
              <a:spcAft>
                <a:spcPts val="0"/>
              </a:spcAft>
              <a:buClr>
                <a:srgbClr val="000000"/>
              </a:buClr>
              <a:buSzPts val="2000"/>
              <a:buFont typeface="Century Gothic"/>
              <a:buChar char="●"/>
            </a:pPr>
            <a:r>
              <a:rPr lang="en-US" sz="2000" b="1" i="0" u="none" strike="noStrike" cap="none">
                <a:solidFill>
                  <a:srgbClr val="000000"/>
                </a:solidFill>
                <a:latin typeface="Century Gothic"/>
                <a:ea typeface="Century Gothic"/>
                <a:cs typeface="Century Gothic"/>
                <a:sym typeface="Century Gothic"/>
              </a:rPr>
              <a:t>Fighting for Gender Justice</a:t>
            </a:r>
            <a:endParaRPr sz="2000" b="1" i="0" u="none" strike="noStrike" cap="none">
              <a:solidFill>
                <a:srgbClr val="000000"/>
              </a:solidFill>
              <a:latin typeface="Century Gothic"/>
              <a:ea typeface="Century Gothic"/>
              <a:cs typeface="Century Gothic"/>
              <a:sym typeface="Century Gothic"/>
            </a:endParaRPr>
          </a:p>
          <a:p>
            <a:pPr marL="457200" marR="0" lvl="0" indent="0" algn="l" rtl="0">
              <a:lnSpc>
                <a:spcPct val="200000"/>
              </a:lnSpc>
              <a:spcBef>
                <a:spcPts val="0"/>
              </a:spcBef>
              <a:spcAft>
                <a:spcPts val="0"/>
              </a:spcAft>
              <a:buNone/>
            </a:pPr>
            <a:endParaRPr sz="2000" b="1" i="0" u="none" strike="noStrike" cap="none">
              <a:solidFill>
                <a:srgbClr val="8888BD"/>
              </a:solidFill>
              <a:latin typeface="Century Gothic"/>
              <a:ea typeface="Century Gothic"/>
              <a:cs typeface="Century Gothic"/>
              <a:sym typeface="Century Gothic"/>
            </a:endParaRPr>
          </a:p>
        </p:txBody>
      </p:sp>
      <p:pic>
        <p:nvPicPr>
          <p:cNvPr id="125" name="Google Shape;125;p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1" name="Google Shape;131;p19"/>
          <p:cNvSpPr txBox="1"/>
          <p:nvPr/>
        </p:nvSpPr>
        <p:spPr>
          <a:xfrm>
            <a:off x="352800" y="2136925"/>
            <a:ext cx="8438400" cy="454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1800" b="1" i="0" u="none" strike="noStrike" cap="none" dirty="0">
                <a:solidFill>
                  <a:srgbClr val="000000"/>
                </a:solidFill>
                <a:latin typeface="Century Gothic"/>
                <a:ea typeface="Century Gothic"/>
                <a:cs typeface="Century Gothic"/>
                <a:sym typeface="Century Gothic"/>
              </a:rPr>
              <a:t>Fighting for Gender Justice</a:t>
            </a:r>
            <a:r>
              <a:rPr lang="en-US" sz="1800" b="1" i="0" u="none" strike="noStrike" cap="none" dirty="0" smtClean="0">
                <a:solidFill>
                  <a:srgbClr val="000000"/>
                </a:solidFill>
                <a:latin typeface="Century Gothic"/>
                <a:ea typeface="Century Gothic"/>
                <a:cs typeface="Century Gothic"/>
                <a:sym typeface="Century Gothic"/>
              </a:rPr>
              <a:t>: Expected Outcomes</a:t>
            </a:r>
            <a:endParaRPr sz="1800" b="1" i="0" u="none" strike="noStrike" cap="none" dirty="0">
              <a:solidFill>
                <a:srgbClr val="000000"/>
              </a:solidFill>
              <a:latin typeface="Century Gothic"/>
              <a:ea typeface="Century Gothic"/>
              <a:cs typeface="Century Gothic"/>
              <a:sym typeface="Century Gothic"/>
            </a:endParaRPr>
          </a:p>
          <a:p>
            <a:pPr marL="457200" marR="0" lvl="0" indent="-368300" algn="l" rtl="0">
              <a:lnSpc>
                <a:spcPct val="115000"/>
              </a:lnSpc>
              <a:spcBef>
                <a:spcPts val="1200"/>
              </a:spcBef>
              <a:spcAft>
                <a:spcPts val="0"/>
              </a:spcAft>
              <a:buClr>
                <a:schemeClr val="dk1"/>
              </a:buClr>
              <a:buSzPts val="2200"/>
              <a:buFont typeface="Century Gothic"/>
              <a:buChar char="●"/>
            </a:pPr>
            <a:r>
              <a:rPr lang="en-US" sz="1800" b="1" i="0" u="none" strike="noStrike" cap="none" dirty="0">
                <a:solidFill>
                  <a:schemeClr val="dk1"/>
                </a:solidFill>
                <a:latin typeface="Century Gothic"/>
                <a:ea typeface="Century Gothic"/>
                <a:cs typeface="Century Gothic"/>
                <a:sym typeface="Century Gothic"/>
              </a:rPr>
              <a:t>We want all women and girls, both collectively and individually, to have equal power and agency in decision making at all </a:t>
            </a:r>
            <a:r>
              <a:rPr lang="en-US" sz="1800" b="1" i="0" u="none" strike="noStrike" cap="none" dirty="0" smtClean="0">
                <a:solidFill>
                  <a:schemeClr val="dk1"/>
                </a:solidFill>
                <a:latin typeface="Century Gothic"/>
                <a:ea typeface="Century Gothic"/>
                <a:cs typeface="Century Gothic"/>
                <a:sym typeface="Century Gothic"/>
              </a:rPr>
              <a:t>levels</a:t>
            </a:r>
            <a:endParaRPr lang="en-US" sz="1800" b="1" dirty="0" smtClean="0">
              <a:latin typeface="Century Gothic"/>
              <a:ea typeface="Century Gothic"/>
              <a:cs typeface="Century Gothic"/>
              <a:sym typeface="Century Gothic"/>
            </a:endParaRPr>
          </a:p>
          <a:p>
            <a:pPr marL="88900" marR="0" lvl="0" algn="l" rtl="0">
              <a:lnSpc>
                <a:spcPct val="115000"/>
              </a:lnSpc>
              <a:spcBef>
                <a:spcPts val="1200"/>
              </a:spcBef>
              <a:spcAft>
                <a:spcPts val="0"/>
              </a:spcAft>
              <a:buClr>
                <a:schemeClr val="dk1"/>
              </a:buClr>
              <a:buSzPts val="2200"/>
            </a:pPr>
            <a:r>
              <a:rPr lang="en-US" sz="1800" b="1" dirty="0" err="1" smtClean="0">
                <a:latin typeface="Century Gothic"/>
                <a:ea typeface="Century Gothic"/>
                <a:cs typeface="Century Gothic"/>
                <a:sym typeface="Century Gothic"/>
              </a:rPr>
              <a:t>And/Or</a:t>
            </a:r>
            <a:endParaRPr sz="1800" b="1" i="0" u="none" strike="noStrike" cap="none" dirty="0">
              <a:latin typeface="Century Gothic"/>
              <a:ea typeface="Century Gothic"/>
              <a:cs typeface="Century Gothic"/>
              <a:sym typeface="Century Gothic"/>
            </a:endParaRPr>
          </a:p>
          <a:p>
            <a:pPr marL="457200" marR="0" lvl="0" indent="-368300" algn="l" rtl="0">
              <a:lnSpc>
                <a:spcPct val="115000"/>
              </a:lnSpc>
              <a:spcBef>
                <a:spcPts val="1200"/>
              </a:spcBef>
              <a:spcAft>
                <a:spcPts val="0"/>
              </a:spcAft>
              <a:buClr>
                <a:srgbClr val="000000"/>
              </a:buClr>
              <a:buSzPts val="2200"/>
              <a:buFont typeface="Century Gothic"/>
              <a:buChar char="●"/>
            </a:pPr>
            <a:r>
              <a:rPr lang="en-US" sz="1800" b="1" i="0" u="none" strike="noStrike" cap="none" dirty="0">
                <a:solidFill>
                  <a:schemeClr val="tx1"/>
                </a:solidFill>
                <a:latin typeface="Century Gothic"/>
                <a:ea typeface="Century Gothic"/>
                <a:cs typeface="Century Gothic"/>
                <a:sym typeface="Century Gothic"/>
              </a:rPr>
              <a:t>We want the elimination of violence and discrimination based on gender and </a:t>
            </a:r>
            <a:r>
              <a:rPr lang="en-US" sz="1800" b="1" i="0" u="none" strike="noStrike" cap="none" dirty="0" smtClean="0">
                <a:solidFill>
                  <a:schemeClr val="tx1"/>
                </a:solidFill>
                <a:latin typeface="Century Gothic"/>
                <a:ea typeface="Century Gothic"/>
                <a:cs typeface="Century Gothic"/>
                <a:sym typeface="Century Gothic"/>
              </a:rPr>
              <a:t>sexuality</a:t>
            </a:r>
            <a:endParaRPr sz="1800" b="1" i="0" u="none" strike="noStrike" cap="none" dirty="0">
              <a:solidFill>
                <a:srgbClr val="000000"/>
              </a:solidFill>
              <a:latin typeface="Century Gothic"/>
              <a:ea typeface="Century Gothic"/>
              <a:cs typeface="Century Gothic"/>
              <a:sym typeface="Century Gothic"/>
            </a:endParaRPr>
          </a:p>
          <a:p>
            <a:pPr marL="457200" marR="0" lvl="0" indent="-368300" algn="l" rtl="0">
              <a:lnSpc>
                <a:spcPct val="115000"/>
              </a:lnSpc>
              <a:spcBef>
                <a:spcPts val="1200"/>
              </a:spcBef>
              <a:spcAft>
                <a:spcPts val="0"/>
              </a:spcAft>
              <a:buClr>
                <a:schemeClr val="dk1"/>
              </a:buClr>
              <a:buSzPts val="2200"/>
              <a:buFont typeface="Century Gothic"/>
              <a:buChar char="●"/>
            </a:pPr>
            <a:r>
              <a:rPr lang="en-US" sz="1800" b="1" i="0" u="none" strike="noStrike" cap="none" dirty="0">
                <a:latin typeface="Century Gothic"/>
                <a:ea typeface="Century Gothic"/>
                <a:cs typeface="Century Gothic"/>
                <a:sym typeface="Century Gothic"/>
              </a:rPr>
              <a:t>As a result of the Comic Relief investment we wish to see a contribution to making change in one or more of the following areas: </a:t>
            </a:r>
            <a:endParaRPr sz="1800" b="0" i="0" u="none" strike="noStrike" cap="none" dirty="0">
              <a:latin typeface="Century Gothic"/>
              <a:ea typeface="Century Gothic"/>
              <a:cs typeface="Century Gothic"/>
              <a:sym typeface="Century Gothic"/>
            </a:endParaRPr>
          </a:p>
        </p:txBody>
      </p:sp>
      <p:pic>
        <p:nvPicPr>
          <p:cNvPr id="132" name="Google Shape;132;p19"/>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38" name="Google Shape;138;p20"/>
          <p:cNvSpPr txBox="1"/>
          <p:nvPr/>
        </p:nvSpPr>
        <p:spPr>
          <a:xfrm>
            <a:off x="352850" y="1830300"/>
            <a:ext cx="8438400" cy="45504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Clr>
                <a:srgbClr val="000000"/>
              </a:buClr>
              <a:buSzPts val="2000"/>
            </a:pPr>
            <a:r>
              <a:rPr lang="en-US" sz="1800" b="1" i="0" u="none" strike="noStrike" cap="none" dirty="0" smtClean="0">
                <a:solidFill>
                  <a:schemeClr val="tx1"/>
                </a:solidFill>
                <a:latin typeface="Century Gothic"/>
                <a:ea typeface="Century Gothic"/>
                <a:cs typeface="Century Gothic"/>
                <a:sym typeface="Century Gothic"/>
              </a:rPr>
              <a:t>Sub-Themes</a:t>
            </a:r>
          </a:p>
          <a:p>
            <a:pPr marL="457200" marR="0" lvl="0" indent="-355600" algn="l" rtl="0">
              <a:lnSpc>
                <a:spcPct val="100000"/>
              </a:lnSpc>
              <a:spcBef>
                <a:spcPts val="0"/>
              </a:spcBef>
              <a:spcAft>
                <a:spcPts val="0"/>
              </a:spcAft>
              <a:buClr>
                <a:srgbClr val="000000"/>
              </a:buClr>
              <a:buSzPts val="2000"/>
              <a:buFont typeface="Century Gothic"/>
              <a:buChar char="●"/>
            </a:pPr>
            <a:endParaRPr lang="en-US" sz="1800" b="1" dirty="0">
              <a:latin typeface="Century Gothic"/>
              <a:ea typeface="Century Gothic"/>
              <a:cs typeface="Century Gothic"/>
              <a:sym typeface="Century Gothic"/>
            </a:endParaRPr>
          </a:p>
          <a:p>
            <a:pPr marL="457200" marR="0" lvl="0" indent="-355600" algn="l" rtl="0">
              <a:lnSpc>
                <a:spcPct val="100000"/>
              </a:lnSpc>
              <a:spcBef>
                <a:spcPts val="0"/>
              </a:spcBef>
              <a:spcAft>
                <a:spcPts val="0"/>
              </a:spcAft>
              <a:buClr>
                <a:srgbClr val="000000"/>
              </a:buClr>
              <a:buSzPts val="2000"/>
              <a:buFont typeface="Century Gothic"/>
              <a:buChar char="●"/>
            </a:pPr>
            <a:r>
              <a:rPr lang="en-US" sz="1800" b="1" i="0" u="none" strike="noStrike" cap="none" dirty="0" smtClean="0">
                <a:solidFill>
                  <a:srgbClr val="000000"/>
                </a:solidFill>
                <a:latin typeface="Century Gothic"/>
                <a:ea typeface="Century Gothic"/>
                <a:cs typeface="Century Gothic"/>
                <a:sym typeface="Century Gothic"/>
              </a:rPr>
              <a:t>Increased </a:t>
            </a:r>
            <a:r>
              <a:rPr lang="en-US" sz="1800" b="1" i="0" u="none" strike="noStrike" cap="none" dirty="0">
                <a:solidFill>
                  <a:srgbClr val="000000"/>
                </a:solidFill>
                <a:latin typeface="Century Gothic"/>
                <a:ea typeface="Century Gothic"/>
                <a:cs typeface="Century Gothic"/>
                <a:sym typeface="Century Gothic"/>
              </a:rPr>
              <a:t>number of women and girls who are safe, healthy, educated and able to be independent with control over their lives</a:t>
            </a:r>
            <a:endParaRPr sz="1800" b="1" i="0" u="none" strike="noStrike" cap="none" dirty="0">
              <a:solidFill>
                <a:srgbClr val="000000"/>
              </a:solidFill>
              <a:latin typeface="Century Gothic"/>
              <a:ea typeface="Century Gothic"/>
              <a:cs typeface="Century Gothic"/>
              <a:sym typeface="Century Gothic"/>
            </a:endParaRPr>
          </a:p>
          <a:p>
            <a:pPr marL="457200" marR="0" lvl="0" indent="0" algn="l" rtl="0">
              <a:lnSpc>
                <a:spcPct val="100000"/>
              </a:lnSpc>
              <a:spcBef>
                <a:spcPts val="1200"/>
              </a:spcBef>
              <a:spcAft>
                <a:spcPts val="0"/>
              </a:spcAft>
              <a:buClr>
                <a:srgbClr val="000000"/>
              </a:buClr>
              <a:buSzPts val="8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chemeClr val="dk1"/>
              </a:buClr>
              <a:buSzPts val="2000"/>
              <a:buFont typeface="Century Gothic"/>
              <a:buChar char="●"/>
            </a:pPr>
            <a:r>
              <a:rPr lang="en-US" sz="1800" b="1" i="0" u="none" strike="noStrike" cap="none" dirty="0">
                <a:solidFill>
                  <a:schemeClr val="dk1"/>
                </a:solidFill>
                <a:highlight>
                  <a:srgbClr val="FFFFFF"/>
                </a:highlight>
                <a:latin typeface="Century Gothic"/>
                <a:ea typeface="Century Gothic"/>
                <a:cs typeface="Century Gothic"/>
                <a:sym typeface="Century Gothic"/>
              </a:rPr>
              <a:t>Improved equality for women, girls and the LBTQI+ community and initiatives that help people affected by domestic violence, abuse or exploitation due to their gender.</a:t>
            </a:r>
            <a:endParaRPr sz="1800" b="1" i="0" u="none" strike="noStrike" cap="none" dirty="0">
              <a:solidFill>
                <a:schemeClr val="dk1"/>
              </a:solidFill>
              <a:latin typeface="Century Gothic"/>
              <a:ea typeface="Century Gothic"/>
              <a:cs typeface="Century Gothic"/>
              <a:sym typeface="Century Gothic"/>
            </a:endParaRPr>
          </a:p>
          <a:p>
            <a:pPr marL="457200" marR="0" lvl="0" indent="0" algn="l" rtl="0">
              <a:lnSpc>
                <a:spcPct val="100000"/>
              </a:lnSpc>
              <a:spcBef>
                <a:spcPts val="1200"/>
              </a:spcBef>
              <a:spcAft>
                <a:spcPts val="0"/>
              </a:spcAft>
              <a:buClr>
                <a:srgbClr val="000000"/>
              </a:buClr>
              <a:buSzPts val="8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55600" algn="l" rtl="0">
              <a:lnSpc>
                <a:spcPct val="100000"/>
              </a:lnSpc>
              <a:spcBef>
                <a:spcPts val="1200"/>
              </a:spcBef>
              <a:spcAft>
                <a:spcPts val="0"/>
              </a:spcAft>
              <a:buClr>
                <a:srgbClr val="000000"/>
              </a:buClr>
              <a:buSzPts val="2000"/>
              <a:buFont typeface="Century Gothic"/>
              <a:buChar char="●"/>
            </a:pPr>
            <a:r>
              <a:rPr lang="en-US" sz="1800" b="1" i="0" u="none" strike="noStrike" cap="none" dirty="0">
                <a:solidFill>
                  <a:srgbClr val="000000"/>
                </a:solidFill>
                <a:latin typeface="Century Gothic"/>
                <a:ea typeface="Century Gothic"/>
                <a:cs typeface="Century Gothic"/>
                <a:sym typeface="Century Gothic"/>
              </a:rPr>
              <a:t>Increase in the </a:t>
            </a:r>
            <a:r>
              <a:rPr lang="en-US" sz="1800" b="1" i="0" u="none" strike="noStrike" cap="none" dirty="0" err="1">
                <a:solidFill>
                  <a:srgbClr val="000000"/>
                </a:solidFill>
                <a:latin typeface="Century Gothic"/>
                <a:ea typeface="Century Gothic"/>
                <a:cs typeface="Century Gothic"/>
                <a:sym typeface="Century Gothic"/>
              </a:rPr>
              <a:t>the</a:t>
            </a:r>
            <a:r>
              <a:rPr lang="en-US" sz="1800" b="1" i="0" u="none" strike="noStrike" cap="none" dirty="0">
                <a:solidFill>
                  <a:srgbClr val="000000"/>
                </a:solidFill>
                <a:latin typeface="Century Gothic"/>
                <a:ea typeface="Century Gothic"/>
                <a:cs typeface="Century Gothic"/>
                <a:sym typeface="Century Gothic"/>
              </a:rPr>
              <a:t> evidence of what works in developing women-led movements for social change, and lead in developing and modelling best practice</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1200"/>
              </a:spcAft>
              <a:buClr>
                <a:srgbClr val="000000"/>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pic>
        <p:nvPicPr>
          <p:cNvPr id="139" name="Google Shape;139;p20"/>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37927" y="365125"/>
            <a:ext cx="2387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entury Gothic"/>
              <a:buNone/>
            </a:pPr>
            <a:endParaRPr/>
          </a:p>
        </p:txBody>
      </p:sp>
      <p:sp>
        <p:nvSpPr>
          <p:cNvPr id="145" name="Google Shape;145;p21"/>
          <p:cNvSpPr txBox="1"/>
          <p:nvPr/>
        </p:nvSpPr>
        <p:spPr>
          <a:xfrm>
            <a:off x="352800" y="2004400"/>
            <a:ext cx="8438400" cy="4455900"/>
          </a:xfrm>
          <a:prstGeom prst="rect">
            <a:avLst/>
          </a:prstGeom>
          <a:noFill/>
          <a:ln>
            <a:noFill/>
          </a:ln>
        </p:spPr>
        <p:txBody>
          <a:bodyPr spcFirstLastPara="1" wrap="square" lIns="91425" tIns="45700" rIns="91425" bIns="45700" anchor="t" anchorCtr="0">
            <a:noAutofit/>
          </a:bodyPr>
          <a:lstStyle/>
          <a:p>
            <a:pPr marL="76200" marR="0" lvl="0" algn="l" rtl="0">
              <a:lnSpc>
                <a:spcPct val="100000"/>
              </a:lnSpc>
              <a:spcBef>
                <a:spcPts val="0"/>
              </a:spcBef>
              <a:spcAft>
                <a:spcPts val="0"/>
              </a:spcAft>
              <a:buClr>
                <a:schemeClr val="dk1"/>
              </a:buClr>
              <a:buSzPts val="2400"/>
            </a:pPr>
            <a:r>
              <a:rPr lang="en-US" sz="1800" b="1" i="0" u="none" strike="noStrike" cap="none" dirty="0" smtClean="0">
                <a:latin typeface="Century Gothic"/>
                <a:ea typeface="Century Gothic"/>
                <a:cs typeface="Century Gothic"/>
                <a:sym typeface="Century Gothic"/>
              </a:rPr>
              <a:t>Sub-Themes (continued)</a:t>
            </a:r>
          </a:p>
          <a:p>
            <a:pPr marL="457200" marR="0" lvl="0" indent="-381000" algn="l" rtl="0">
              <a:lnSpc>
                <a:spcPct val="100000"/>
              </a:lnSpc>
              <a:spcBef>
                <a:spcPts val="0"/>
              </a:spcBef>
              <a:spcAft>
                <a:spcPts val="0"/>
              </a:spcAft>
              <a:buClr>
                <a:schemeClr val="dk1"/>
              </a:buClr>
              <a:buSzPts val="2400"/>
              <a:buFont typeface="Century Gothic"/>
              <a:buChar char="●"/>
            </a:pPr>
            <a:endParaRPr lang="en-US" sz="1800" b="1" dirty="0">
              <a:solidFill>
                <a:schemeClr val="dk1"/>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1"/>
              </a:buClr>
              <a:buSzPts val="2400"/>
              <a:buFont typeface="Century Gothic"/>
              <a:buChar char="●"/>
            </a:pPr>
            <a:r>
              <a:rPr lang="en-US" sz="1800" b="1" i="0" u="none" strike="noStrike" cap="none" dirty="0" smtClean="0">
                <a:solidFill>
                  <a:schemeClr val="dk1"/>
                </a:solidFill>
                <a:latin typeface="Century Gothic"/>
                <a:ea typeface="Century Gothic"/>
                <a:cs typeface="Century Gothic"/>
                <a:sym typeface="Century Gothic"/>
              </a:rPr>
              <a:t>Stronger </a:t>
            </a:r>
            <a:r>
              <a:rPr lang="en-US" sz="1800" b="1" i="0" u="none" strike="noStrike" cap="none" dirty="0">
                <a:solidFill>
                  <a:schemeClr val="dk1"/>
                </a:solidFill>
                <a:latin typeface="Century Gothic"/>
                <a:ea typeface="Century Gothic"/>
                <a:cs typeface="Century Gothic"/>
                <a:sym typeface="Century Gothic"/>
              </a:rPr>
              <a:t>feminist organisations which have the resilience and capabilities to drive change</a:t>
            </a:r>
            <a:endParaRPr sz="18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400"/>
              <a:buFont typeface="Arial"/>
              <a:buNone/>
            </a:pPr>
            <a:endParaRPr sz="1800" b="1" i="0" u="none" strike="noStrike" cap="none" dirty="0">
              <a:solidFill>
                <a:schemeClr val="dk1"/>
              </a:solidFill>
              <a:latin typeface="Century Gothic"/>
              <a:ea typeface="Century Gothic"/>
              <a:cs typeface="Century Gothic"/>
              <a:sym typeface="Century Gothic"/>
            </a:endParaRPr>
          </a:p>
          <a:p>
            <a:pPr marL="457200" marR="0" lvl="0" indent="-381000" algn="l" rtl="0">
              <a:lnSpc>
                <a:spcPct val="100000"/>
              </a:lnSpc>
              <a:spcBef>
                <a:spcPts val="1200"/>
              </a:spcBef>
              <a:spcAft>
                <a:spcPts val="0"/>
              </a:spcAft>
              <a:buClr>
                <a:srgbClr val="000000"/>
              </a:buClr>
              <a:buSzPts val="2400"/>
              <a:buFont typeface="Century Gothic"/>
              <a:buChar char="●"/>
            </a:pPr>
            <a:r>
              <a:rPr lang="en-US" sz="1800" b="1" i="0" u="none" strike="noStrike" cap="none" dirty="0">
                <a:solidFill>
                  <a:srgbClr val="000000"/>
                </a:solidFill>
                <a:latin typeface="Century Gothic"/>
                <a:ea typeface="Century Gothic"/>
                <a:cs typeface="Century Gothic"/>
                <a:sym typeface="Century Gothic"/>
              </a:rPr>
              <a:t>Positive public attitudes and improved understanding about the influence of gender norms on choices and life outcomes</a:t>
            </a:r>
            <a:endParaRPr sz="18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rgbClr val="000000"/>
              </a:buClr>
              <a:buSzPts val="2400"/>
              <a:buFont typeface="Arial"/>
              <a:buNone/>
            </a:pPr>
            <a:endParaRPr sz="1800" b="1" i="0" u="none" strike="noStrike" cap="none" dirty="0">
              <a:solidFill>
                <a:srgbClr val="000000"/>
              </a:solidFill>
              <a:latin typeface="Century Gothic"/>
              <a:ea typeface="Century Gothic"/>
              <a:cs typeface="Century Gothic"/>
              <a:sym typeface="Century Gothic"/>
            </a:endParaRPr>
          </a:p>
          <a:p>
            <a:pPr marL="457200" marR="0" lvl="0" indent="-381000" algn="l" rtl="0">
              <a:lnSpc>
                <a:spcPct val="100000"/>
              </a:lnSpc>
              <a:spcBef>
                <a:spcPts val="1200"/>
              </a:spcBef>
              <a:spcAft>
                <a:spcPts val="0"/>
              </a:spcAft>
              <a:buClr>
                <a:schemeClr val="dk1"/>
              </a:buClr>
              <a:buSzPts val="2400"/>
              <a:buFont typeface="Century Gothic"/>
              <a:buChar char="●"/>
            </a:pPr>
            <a:r>
              <a:rPr lang="en-US" sz="1800" b="1" i="0" u="none" strike="noStrike" cap="none" dirty="0">
                <a:solidFill>
                  <a:schemeClr val="dk1"/>
                </a:solidFill>
                <a:latin typeface="Century Gothic"/>
                <a:ea typeface="Century Gothic"/>
                <a:cs typeface="Century Gothic"/>
                <a:sym typeface="Century Gothic"/>
              </a:rPr>
              <a:t>A diverse range of women’s rights organisations to fight against systems which perpetuate the injustices they encounter in their daily lives.</a:t>
            </a:r>
            <a:endParaRPr sz="1800" b="0" i="0" u="none" strike="noStrike" cap="none" dirty="0">
              <a:solidFill>
                <a:schemeClr val="dk1"/>
              </a:solidFill>
              <a:latin typeface="Century Gothic"/>
              <a:ea typeface="Century Gothic"/>
              <a:cs typeface="Century Gothic"/>
              <a:sym typeface="Century Gothic"/>
            </a:endParaRPr>
          </a:p>
        </p:txBody>
      </p:sp>
      <p:pic>
        <p:nvPicPr>
          <p:cNvPr id="146" name="Google Shape;146;p21"/>
          <p:cNvPicPr preferRelativeResize="0"/>
          <p:nvPr/>
        </p:nvPicPr>
        <p:blipFill rotWithShape="1">
          <a:blip r:embed="rId3">
            <a:alphaModFix/>
          </a:blip>
          <a:srcRect/>
          <a:stretch/>
        </p:blipFill>
        <p:spPr>
          <a:xfrm>
            <a:off x="352850" y="365125"/>
            <a:ext cx="2387650" cy="1325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10069F"/>
      </a:dk1>
      <a:lt1>
        <a:srgbClr val="FFFFFF"/>
      </a:lt1>
      <a:dk2>
        <a:srgbClr val="10067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1265</Words>
  <Application>Microsoft Office PowerPoint</Application>
  <PresentationFormat>On-screen Show (4:3)</PresentationFormat>
  <Paragraphs>167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Fira Sans</vt:lpstr>
      <vt:lpstr>Century Gothic</vt:lpstr>
      <vt:lpstr>Arial</vt:lpstr>
      <vt:lpstr>Office Theme</vt:lpstr>
      <vt:lpstr> Connecting people who care to causes that matter </vt:lpstr>
      <vt:lpstr>Our vision:  A peaceful, prosperous, shared and just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contact  Michael Hughes  Head of Building Sustainable Communities   Direct Line O28 9590 5530 or email  mhughes@communityfoundationni.org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people who care to causes that matter</dc:title>
  <dc:creator>Michael Hughes</dc:creator>
  <cp:lastModifiedBy>CFNIADMIN</cp:lastModifiedBy>
  <cp:revision>7</cp:revision>
  <cp:lastPrinted>2020-02-11T09:09:05Z</cp:lastPrinted>
  <dcterms:modified xsi:type="dcterms:W3CDTF">2020-02-14T09:21:32Z</dcterms:modified>
</cp:coreProperties>
</file>