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Fira Sans" panose="020B060402020202020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hT2L1k7iA5vkEvcPY+J/8CltMt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58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8324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86792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2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227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2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88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71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493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660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3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250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3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967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1925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3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483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84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424344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3147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3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3844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2461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806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7" name="Google Shape;247;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263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189868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46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6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512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761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2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1956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7051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44"/>
          <p:cNvPicPr preferRelativeResize="0"/>
          <p:nvPr/>
        </p:nvPicPr>
        <p:blipFill rotWithShape="1">
          <a:blip r:embed="rId2">
            <a:alphaModFix/>
          </a:blip>
          <a:srcRect/>
          <a:stretch/>
        </p:blipFill>
        <p:spPr>
          <a:xfrm>
            <a:off x="0" y="0"/>
            <a:ext cx="9144000" cy="3302000"/>
          </a:xfrm>
          <a:prstGeom prst="rect">
            <a:avLst/>
          </a:prstGeom>
          <a:noFill/>
          <a:ln>
            <a:noFill/>
          </a:ln>
        </p:spPr>
      </p:pic>
      <p:sp>
        <p:nvSpPr>
          <p:cNvPr id="24" name="Google Shape;24;p44"/>
          <p:cNvSpPr txBox="1">
            <a:spLocks noGrp="1"/>
          </p:cNvSpPr>
          <p:nvPr>
            <p:ph type="title"/>
          </p:nvPr>
        </p:nvSpPr>
        <p:spPr>
          <a:xfrm>
            <a:off x="623888" y="2019087"/>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623888" y="4898812"/>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BD"/>
              </a:buClr>
              <a:buSzPts val="1800"/>
              <a:buNone/>
              <a:defRPr sz="1800">
                <a:solidFill>
                  <a:srgbClr val="8888BD"/>
                </a:solidFill>
              </a:defRPr>
            </a:lvl1pPr>
            <a:lvl2pPr marL="914400" lvl="1" indent="-228600" algn="l">
              <a:lnSpc>
                <a:spcPct val="90000"/>
              </a:lnSpc>
              <a:spcBef>
                <a:spcPts val="375"/>
              </a:spcBef>
              <a:spcAft>
                <a:spcPts val="0"/>
              </a:spcAft>
              <a:buClr>
                <a:srgbClr val="8888BD"/>
              </a:buClr>
              <a:buSzPts val="1500"/>
              <a:buNone/>
              <a:defRPr sz="1500">
                <a:solidFill>
                  <a:srgbClr val="8888BD"/>
                </a:solidFill>
              </a:defRPr>
            </a:lvl2pPr>
            <a:lvl3pPr marL="1371600" lvl="2" indent="-228600" algn="l">
              <a:lnSpc>
                <a:spcPct val="90000"/>
              </a:lnSpc>
              <a:spcBef>
                <a:spcPts val="375"/>
              </a:spcBef>
              <a:spcAft>
                <a:spcPts val="0"/>
              </a:spcAft>
              <a:buClr>
                <a:srgbClr val="8888BD"/>
              </a:buClr>
              <a:buSzPts val="1350"/>
              <a:buNone/>
              <a:defRPr sz="1350">
                <a:solidFill>
                  <a:srgbClr val="8888BD"/>
                </a:solidFill>
              </a:defRPr>
            </a:lvl3pPr>
            <a:lvl4pPr marL="1828800" lvl="3" indent="-228600" algn="l">
              <a:lnSpc>
                <a:spcPct val="90000"/>
              </a:lnSpc>
              <a:spcBef>
                <a:spcPts val="375"/>
              </a:spcBef>
              <a:spcAft>
                <a:spcPts val="0"/>
              </a:spcAft>
              <a:buClr>
                <a:srgbClr val="8888BD"/>
              </a:buClr>
              <a:buSzPts val="1200"/>
              <a:buNone/>
              <a:defRPr sz="1200">
                <a:solidFill>
                  <a:srgbClr val="8888BD"/>
                </a:solidFill>
              </a:defRPr>
            </a:lvl4pPr>
            <a:lvl5pPr marL="2286000" lvl="4" indent="-228600" algn="l">
              <a:lnSpc>
                <a:spcPct val="90000"/>
              </a:lnSpc>
              <a:spcBef>
                <a:spcPts val="375"/>
              </a:spcBef>
              <a:spcAft>
                <a:spcPts val="0"/>
              </a:spcAft>
              <a:buClr>
                <a:srgbClr val="8888BD"/>
              </a:buClr>
              <a:buSzPts val="1200"/>
              <a:buNone/>
              <a:defRPr sz="1200">
                <a:solidFill>
                  <a:srgbClr val="8888BD"/>
                </a:solidFill>
              </a:defRPr>
            </a:lvl5pPr>
            <a:lvl6pPr marL="2743200" lvl="5" indent="-228600" algn="l">
              <a:lnSpc>
                <a:spcPct val="90000"/>
              </a:lnSpc>
              <a:spcBef>
                <a:spcPts val="375"/>
              </a:spcBef>
              <a:spcAft>
                <a:spcPts val="0"/>
              </a:spcAft>
              <a:buClr>
                <a:srgbClr val="8888BD"/>
              </a:buClr>
              <a:buSzPts val="1200"/>
              <a:buNone/>
              <a:defRPr sz="1200">
                <a:solidFill>
                  <a:srgbClr val="8888BD"/>
                </a:solidFill>
              </a:defRPr>
            </a:lvl6pPr>
            <a:lvl7pPr marL="3200400" lvl="6" indent="-228600" algn="l">
              <a:lnSpc>
                <a:spcPct val="90000"/>
              </a:lnSpc>
              <a:spcBef>
                <a:spcPts val="375"/>
              </a:spcBef>
              <a:spcAft>
                <a:spcPts val="0"/>
              </a:spcAft>
              <a:buClr>
                <a:srgbClr val="8888BD"/>
              </a:buClr>
              <a:buSzPts val="1200"/>
              <a:buNone/>
              <a:defRPr sz="1200">
                <a:solidFill>
                  <a:srgbClr val="8888BD"/>
                </a:solidFill>
              </a:defRPr>
            </a:lvl7pPr>
            <a:lvl8pPr marL="3657600" lvl="7" indent="-228600" algn="l">
              <a:lnSpc>
                <a:spcPct val="90000"/>
              </a:lnSpc>
              <a:spcBef>
                <a:spcPts val="375"/>
              </a:spcBef>
              <a:spcAft>
                <a:spcPts val="0"/>
              </a:spcAft>
              <a:buClr>
                <a:srgbClr val="8888BD"/>
              </a:buClr>
              <a:buSzPts val="1200"/>
              <a:buNone/>
              <a:defRPr sz="1200">
                <a:solidFill>
                  <a:srgbClr val="8888BD"/>
                </a:solidFill>
              </a:defRPr>
            </a:lvl8pPr>
            <a:lvl9pPr marL="4114800" lvl="8" indent="-228600" algn="l">
              <a:lnSpc>
                <a:spcPct val="90000"/>
              </a:lnSpc>
              <a:spcBef>
                <a:spcPts val="375"/>
              </a:spcBef>
              <a:spcAft>
                <a:spcPts val="0"/>
              </a:spcAft>
              <a:buClr>
                <a:srgbClr val="8888BD"/>
              </a:buClr>
              <a:buSzPts val="1200"/>
              <a:buNone/>
              <a:defRPr sz="1200">
                <a:solidFill>
                  <a:srgbClr val="8888BD"/>
                </a:solidFill>
              </a:defRPr>
            </a:lvl9pPr>
          </a:lstStyle>
          <a:p>
            <a:endParaRPr/>
          </a:p>
        </p:txBody>
      </p:sp>
      <p:pic>
        <p:nvPicPr>
          <p:cNvPr id="26" name="Google Shape;26;p44"/>
          <p:cNvPicPr preferRelativeResize="0"/>
          <p:nvPr/>
        </p:nvPicPr>
        <p:blipFill rotWithShape="1">
          <a:blip r:embed="rId3">
            <a:alphaModFix/>
          </a:blip>
          <a:srcRect/>
          <a:stretch/>
        </p:blipFill>
        <p:spPr>
          <a:xfrm>
            <a:off x="427583" y="-97078"/>
            <a:ext cx="2720784" cy="21161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5"/>
        <p:cNvGrpSpPr/>
        <p:nvPr/>
      </p:nvGrpSpPr>
      <p:grpSpPr>
        <a:xfrm>
          <a:off x="0" y="0"/>
          <a:ext cx="0" cy="0"/>
          <a:chOff x="0" y="0"/>
          <a:chExt cx="0" cy="0"/>
        </a:xfrm>
      </p:grpSpPr>
      <p:pic>
        <p:nvPicPr>
          <p:cNvPr id="76" name="Google Shape;76;p53"/>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7" name="Google Shape;77;p53"/>
          <p:cNvPicPr preferRelativeResize="0"/>
          <p:nvPr/>
        </p:nvPicPr>
        <p:blipFill rotWithShape="1">
          <a:blip r:embed="rId3">
            <a:alphaModFix/>
          </a:blip>
          <a:srcRect/>
          <a:stretch/>
        </p:blipFill>
        <p:spPr>
          <a:xfrm>
            <a:off x="6011958" y="4402503"/>
            <a:ext cx="2720784" cy="21161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45"/>
          <p:cNvPicPr preferRelativeResize="0"/>
          <p:nvPr/>
        </p:nvPicPr>
        <p:blipFill rotWithShape="1">
          <a:blip r:embed="rId2">
            <a:alphaModFix/>
          </a:blip>
          <a:srcRect/>
          <a:stretch/>
        </p:blipFill>
        <p:spPr>
          <a:xfrm>
            <a:off x="6593244" y="0"/>
            <a:ext cx="2550756" cy="1983921"/>
          </a:xfrm>
          <a:prstGeom prst="rect">
            <a:avLst/>
          </a:prstGeom>
          <a:noFill/>
          <a:ln>
            <a:noFill/>
          </a:ln>
        </p:spPr>
      </p:pic>
      <p:pic>
        <p:nvPicPr>
          <p:cNvPr id="30" name="Google Shape;30;p45"/>
          <p:cNvPicPr preferRelativeResize="0"/>
          <p:nvPr/>
        </p:nvPicPr>
        <p:blipFill rotWithShape="1">
          <a:blip r:embed="rId3">
            <a:alphaModFix amt="10000"/>
          </a:blip>
          <a:srcRect/>
          <a:stretch/>
        </p:blipFill>
        <p:spPr>
          <a:xfrm>
            <a:off x="4343400" y="2637064"/>
            <a:ext cx="4800600" cy="4229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2_Title Slide">
    <p:bg>
      <p:bgPr>
        <a:solidFill>
          <a:schemeClr val="dk1"/>
        </a:solidFill>
        <a:effectLst/>
      </p:bgPr>
    </p:bg>
    <p:spTree>
      <p:nvGrpSpPr>
        <p:cNvPr id="1" name="Shape 31"/>
        <p:cNvGrpSpPr/>
        <p:nvPr/>
      </p:nvGrpSpPr>
      <p:grpSpPr>
        <a:xfrm>
          <a:off x="0" y="0"/>
          <a:ext cx="0" cy="0"/>
          <a:chOff x="0" y="0"/>
          <a:chExt cx="0" cy="0"/>
        </a:xfrm>
      </p:grpSpPr>
      <p:pic>
        <p:nvPicPr>
          <p:cNvPr id="32" name="Google Shape;32;p47"/>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33" name="Google Shape;33;p47"/>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35" name="Google Shape;35;p47"/>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6" name="Google Shape;36;p47"/>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37" name="Google Shape;37;p47"/>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4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2" name="Google Shape;42;p46"/>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48"/>
          <p:cNvPicPr preferRelativeResize="0"/>
          <p:nvPr/>
        </p:nvPicPr>
        <p:blipFill rotWithShape="1">
          <a:blip r:embed="rId2">
            <a:alphaModFix amt="10000"/>
          </a:blip>
          <a:srcRect/>
          <a:stretch/>
        </p:blipFill>
        <p:spPr>
          <a:xfrm>
            <a:off x="4343400" y="2637064"/>
            <a:ext cx="4800600" cy="4229100"/>
          </a:xfrm>
          <a:prstGeom prst="rect">
            <a:avLst/>
          </a:prstGeom>
          <a:noFill/>
          <a:ln>
            <a:noFill/>
          </a:ln>
        </p:spPr>
      </p:pic>
      <p:sp>
        <p:nvSpPr>
          <p:cNvPr id="45" name="Google Shape;45;p48"/>
          <p:cNvSpPr txBox="1">
            <a:spLocks noGrp="1"/>
          </p:cNvSpPr>
          <p:nvPr>
            <p:ph type="title"/>
          </p:nvPr>
        </p:nvSpPr>
        <p:spPr>
          <a:xfrm>
            <a:off x="629841" y="365126"/>
            <a:ext cx="56648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0" name="Google Shape;50;p48"/>
          <p:cNvPicPr preferRelativeResize="0"/>
          <p:nvPr/>
        </p:nvPicPr>
        <p:blipFill rotWithShape="1">
          <a:blip r:embed="rId3">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49"/>
          <p:cNvSpPr txBox="1">
            <a:spLocks noGrp="1"/>
          </p:cNvSpPr>
          <p:nvPr>
            <p:ph type="title"/>
          </p:nvPr>
        </p:nvSpPr>
        <p:spPr>
          <a:xfrm>
            <a:off x="628650" y="365126"/>
            <a:ext cx="578031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4" name="Google Shape;54;p49"/>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783A83"/>
              </a:buClr>
              <a:buSzPts val="2800"/>
              <a:buFont typeface="Fira Sans"/>
              <a:buNone/>
              <a:defRPr>
                <a:solidFill>
                  <a:srgbClr val="783A83"/>
                </a:solidFill>
                <a:latin typeface="Fira Sans"/>
                <a:ea typeface="Fira Sans"/>
                <a:cs typeface="Fira Sans"/>
                <a:sym typeface="Fira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50"/>
          <p:cNvSpPr txBox="1">
            <a:spLocks noGrp="1"/>
          </p:cNvSpPr>
          <p:nvPr>
            <p:ph type="body" idx="1"/>
          </p:nvPr>
        </p:nvSpPr>
        <p:spPr>
          <a:xfrm>
            <a:off x="311700" y="1536633"/>
            <a:ext cx="8520600" cy="3932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rgbClr val="595959"/>
              </a:buClr>
              <a:buSzPts val="1800"/>
              <a:buFont typeface="Fira Sans"/>
              <a:buChar char="●"/>
              <a:defRPr>
                <a:solidFill>
                  <a:srgbClr val="595959"/>
                </a:solidFill>
                <a:latin typeface="Fira Sans"/>
                <a:ea typeface="Fira Sans"/>
                <a:cs typeface="Fira Sans"/>
                <a:sym typeface="Fira Sans"/>
              </a:defRPr>
            </a:lvl1pPr>
            <a:lvl2pPr marL="914400" lvl="1"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2pPr>
            <a:lvl3pPr marL="1371600" lvl="2"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3pPr>
            <a:lvl4pPr marL="1828800" lvl="3"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4pPr>
            <a:lvl5pPr marL="2286000" lvl="4"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5pPr>
            <a:lvl6pPr marL="2743200" lvl="5"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6pPr>
            <a:lvl7pPr marL="3200400" lvl="6"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7pPr>
            <a:lvl8pPr marL="3657600" lvl="7"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8pPr>
            <a:lvl9pPr marL="4114800" lvl="8" indent="-317500" algn="l">
              <a:lnSpc>
                <a:spcPct val="90000"/>
              </a:lnSpc>
              <a:spcBef>
                <a:spcPts val="1600"/>
              </a:spcBef>
              <a:spcAft>
                <a:spcPts val="1600"/>
              </a:spcAft>
              <a:buClr>
                <a:srgbClr val="595959"/>
              </a:buClr>
              <a:buSzPts val="1400"/>
              <a:buFont typeface="Fira Sans"/>
              <a:buChar char="■"/>
              <a:defRPr>
                <a:solidFill>
                  <a:srgbClr val="595959"/>
                </a:solidFill>
                <a:latin typeface="Fira Sans"/>
                <a:ea typeface="Fira Sans"/>
                <a:cs typeface="Fira Sans"/>
                <a:sym typeface="Fira Sans"/>
              </a:defRPr>
            </a:lvl9pPr>
          </a:lstStyle>
          <a:p>
            <a:endParaRPr/>
          </a:p>
        </p:txBody>
      </p:sp>
      <p:sp>
        <p:nvSpPr>
          <p:cNvPr id="58" name="Google Shape;58;p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50" descr="CFNI_Logo+Strapline_2017.jpg"/>
          <p:cNvPicPr preferRelativeResize="0"/>
          <p:nvPr/>
        </p:nvPicPr>
        <p:blipFill rotWithShape="1">
          <a:blip r:embed="rId2">
            <a:alphaModFix/>
          </a:blip>
          <a:srcRect l="48170" t="4008" r="-2607" b="30387"/>
          <a:stretch/>
        </p:blipFill>
        <p:spPr>
          <a:xfrm>
            <a:off x="420925" y="5344033"/>
            <a:ext cx="3322497" cy="1513967"/>
          </a:xfrm>
          <a:prstGeom prst="rect">
            <a:avLst/>
          </a:prstGeom>
          <a:noFill/>
          <a:ln>
            <a:noFill/>
          </a:ln>
        </p:spPr>
      </p:pic>
      <p:pic>
        <p:nvPicPr>
          <p:cNvPr id="60" name="Google Shape;60;p50" descr="CFNI_Logo+Strapline_2017.jpg"/>
          <p:cNvPicPr preferRelativeResize="0"/>
          <p:nvPr/>
        </p:nvPicPr>
        <p:blipFill rotWithShape="1">
          <a:blip r:embed="rId2">
            <a:alphaModFix/>
          </a:blip>
          <a:srcRect l="42106" t="68438"/>
          <a:stretch/>
        </p:blipFill>
        <p:spPr>
          <a:xfrm>
            <a:off x="4692450" y="5469017"/>
            <a:ext cx="3802248" cy="8335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61"/>
        <p:cNvGrpSpPr/>
        <p:nvPr/>
      </p:nvGrpSpPr>
      <p:grpSpPr>
        <a:xfrm>
          <a:off x="0" y="0"/>
          <a:ext cx="0" cy="0"/>
          <a:chOff x="0" y="0"/>
          <a:chExt cx="0" cy="0"/>
        </a:xfrm>
      </p:grpSpPr>
      <p:pic>
        <p:nvPicPr>
          <p:cNvPr id="62" name="Google Shape;62;p51"/>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63" name="Google Shape;63;p51"/>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65" name="Google Shape;65;p51"/>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6" name="Google Shape;66;p51"/>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67" name="Google Shape;67;p51"/>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68"/>
        <p:cNvGrpSpPr/>
        <p:nvPr/>
      </p:nvGrpSpPr>
      <p:grpSpPr>
        <a:xfrm>
          <a:off x="0" y="0"/>
          <a:ext cx="0" cy="0"/>
          <a:chOff x="0" y="0"/>
          <a:chExt cx="0" cy="0"/>
        </a:xfrm>
      </p:grpSpPr>
      <p:pic>
        <p:nvPicPr>
          <p:cNvPr id="69" name="Google Shape;69;p52"/>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0" name="Google Shape;70;p52"/>
          <p:cNvPicPr preferRelativeResize="0"/>
          <p:nvPr/>
        </p:nvPicPr>
        <p:blipFill rotWithShape="1">
          <a:blip r:embed="rId3">
            <a:alphaModFix/>
          </a:blip>
          <a:srcRect/>
          <a:stretch/>
        </p:blipFill>
        <p:spPr>
          <a:xfrm>
            <a:off x="5817797" y="3992335"/>
            <a:ext cx="2648568" cy="2565400"/>
          </a:xfrm>
          <a:prstGeom prst="rect">
            <a:avLst/>
          </a:prstGeom>
          <a:noFill/>
          <a:ln>
            <a:noFill/>
          </a:ln>
        </p:spPr>
      </p:pic>
      <p:sp>
        <p:nvSpPr>
          <p:cNvPr id="71" name="Google Shape;71;p52"/>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2"/>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400"/>
              <a:buNone/>
              <a:defRPr sz="2400">
                <a:solidFill>
                  <a:schemeClr val="dk1"/>
                </a:solidFil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73" name="Google Shape;73;p52"/>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b="1" i="0">
                <a:solidFill>
                  <a:schemeClr val="dk1"/>
                </a:solidFill>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74" name="Google Shape;74;p52"/>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a:solidFill>
                  <a:schemeClr val="dk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entury Gothic"/>
              <a:buNone/>
              <a:defRPr sz="33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mmunityfoundationni.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Connecting people who care to causes that matter </a:t>
            </a:r>
            <a:endParaRPr>
              <a:solidFill>
                <a:srgbClr val="293C89"/>
              </a:solidFill>
            </a:endParaRPr>
          </a:p>
        </p:txBody>
      </p:sp>
      <p:sp>
        <p:nvSpPr>
          <p:cNvPr id="90" name="Google Shape;90;p2"/>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52" name="Google Shape;152;p22"/>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Clr>
                <a:srgbClr val="000000"/>
              </a:buClr>
              <a:buSzPts val="3000"/>
              <a:buFont typeface="Arial"/>
              <a:buNone/>
            </a:pPr>
            <a:r>
              <a:rPr lang="en-US" sz="3000" b="1" i="0" u="none" strike="noStrike" cap="none">
                <a:solidFill>
                  <a:srgbClr val="000000"/>
                </a:solidFill>
                <a:latin typeface="Century Gothic"/>
                <a:ea typeface="Century Gothic"/>
                <a:cs typeface="Century Gothic"/>
                <a:sym typeface="Century Gothic"/>
              </a:rPr>
              <a:t>Fighting For Gender Justice</a:t>
            </a:r>
            <a:endParaRPr sz="3000" b="1" i="0" u="none" strike="noStrike" cap="none">
              <a:solidFill>
                <a:srgbClr val="000000"/>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2800" b="1" i="0" u="none" strike="noStrike" cap="none">
                <a:solidFill>
                  <a:schemeClr val="dk1"/>
                </a:solidFill>
                <a:latin typeface="Century Gothic"/>
                <a:ea typeface="Century Gothic"/>
                <a:cs typeface="Century Gothic"/>
                <a:sym typeface="Century Gothic"/>
              </a:rPr>
              <a:t>Funding Available For This Phase of Applications</a:t>
            </a:r>
            <a:endParaRPr sz="3000" b="1" i="0" u="none" strike="noStrike" cap="none">
              <a:solidFill>
                <a:srgbClr val="FF0000"/>
              </a:solidFill>
              <a:latin typeface="Century Gothic"/>
              <a:ea typeface="Century Gothic"/>
              <a:cs typeface="Century Gothic"/>
              <a:sym typeface="Century Gothic"/>
            </a:endParaRPr>
          </a:p>
          <a:p>
            <a:pPr marL="0" marR="0" lvl="0" indent="457200" algn="ctr" rtl="0">
              <a:lnSpc>
                <a:spcPct val="115000"/>
              </a:lnSpc>
              <a:spcBef>
                <a:spcPts val="0"/>
              </a:spcBef>
              <a:spcAft>
                <a:spcPts val="0"/>
              </a:spcAft>
              <a:buClr>
                <a:srgbClr val="000000"/>
              </a:buClr>
              <a:buSzPts val="3000"/>
              <a:buFont typeface="Arial"/>
              <a:buNone/>
            </a:pPr>
            <a:r>
              <a:rPr lang="en-US" sz="3000" b="1" i="0" u="none" strike="noStrike" cap="none">
                <a:solidFill>
                  <a:srgbClr val="000000"/>
                </a:solidFill>
                <a:latin typeface="Century Gothic"/>
                <a:ea typeface="Century Gothic"/>
                <a:cs typeface="Century Gothic"/>
                <a:sym typeface="Century Gothic"/>
              </a:rPr>
              <a:t>  £120,000(Max award size £5k)</a:t>
            </a:r>
            <a:endParaRPr sz="3000" b="1" i="0" u="none" strike="noStrike" cap="none">
              <a:solidFill>
                <a:srgbClr val="000000"/>
              </a:solidFill>
              <a:latin typeface="Century Gothic"/>
              <a:ea typeface="Century Gothic"/>
              <a:cs typeface="Century Gothic"/>
              <a:sym typeface="Century Gothic"/>
            </a:endParaRPr>
          </a:p>
          <a:p>
            <a:pPr marL="457200" marR="0" lvl="0" indent="0" algn="ctr"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FF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0000F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0000FF"/>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endParaRPr sz="1600" b="1" i="1" u="none" strike="noStrike" cap="none">
              <a:solidFill>
                <a:srgbClr val="0000FF"/>
              </a:solidFill>
              <a:latin typeface="Arial"/>
              <a:ea typeface="Arial"/>
              <a:cs typeface="Arial"/>
              <a:sym typeface="Arial"/>
            </a:endParaRPr>
          </a:p>
        </p:txBody>
      </p:sp>
      <p:pic>
        <p:nvPicPr>
          <p:cNvPr id="153" name="Google Shape;153;p22"/>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59" name="Google Shape;159;p26"/>
          <p:cNvSpPr txBox="1"/>
          <p:nvPr/>
        </p:nvSpPr>
        <p:spPr>
          <a:xfrm>
            <a:off x="352792" y="183285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000000"/>
                </a:solidFill>
                <a:latin typeface="Century Gothic"/>
                <a:ea typeface="Century Gothic"/>
                <a:cs typeface="Century Gothic"/>
                <a:sym typeface="Century Gothic"/>
              </a:rPr>
              <a:t>In your application we will look for - </a:t>
            </a:r>
            <a:endParaRPr sz="1800"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High Level of Evidence of Consultation with the beneficiaries of the project who have the lived experience of the issue is expected and </a:t>
            </a:r>
            <a:r>
              <a:rPr lang="en-US" sz="1600" b="1" i="0" u="sng" strike="noStrike" cap="none">
                <a:solidFill>
                  <a:schemeClr val="dk1"/>
                </a:solidFill>
                <a:latin typeface="Century Gothic"/>
                <a:ea typeface="Century Gothic"/>
                <a:cs typeface="Century Gothic"/>
                <a:sym typeface="Century Gothic"/>
              </a:rPr>
              <a:t>MUST</a:t>
            </a:r>
            <a:r>
              <a:rPr lang="en-US" sz="1600" b="1" i="0" u="none" strike="noStrike" cap="none">
                <a:solidFill>
                  <a:schemeClr val="dk1"/>
                </a:solidFill>
                <a:latin typeface="Century Gothic"/>
                <a:ea typeface="Century Gothic"/>
                <a:cs typeface="Century Gothic"/>
                <a:sym typeface="Century Gothic"/>
              </a:rPr>
              <a:t> lead to:</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A project proposal which addresses the issue(s) clearly identified by the beneficiaries </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The beneficiaries being at the heart of delivery, monitoring and evaluation - shaping by being involved - telling you what worked, what didn’t, why and what should change</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Clear demonstration as to how the proposal will make contribution to Shifting the Power</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This </a:t>
            </a:r>
            <a:r>
              <a:rPr lang="en-US" sz="1600" b="1" i="0" u="sng" strike="noStrike" cap="none">
                <a:solidFill>
                  <a:schemeClr val="dk1"/>
                </a:solidFill>
                <a:latin typeface="Century Gothic"/>
                <a:ea typeface="Century Gothic"/>
                <a:cs typeface="Century Gothic"/>
                <a:sym typeface="Century Gothic"/>
              </a:rPr>
              <a:t>MUST NOT</a:t>
            </a:r>
            <a:r>
              <a:rPr lang="en-US" sz="1600" b="1" i="0" u="none" strike="noStrike" cap="none">
                <a:solidFill>
                  <a:schemeClr val="dk1"/>
                </a:solidFill>
                <a:latin typeface="Century Gothic"/>
                <a:ea typeface="Century Gothic"/>
                <a:cs typeface="Century Gothic"/>
                <a:sym typeface="Century Gothic"/>
              </a:rPr>
              <a:t> be an application shaped by group who feel that just because they have been doing this for a long while they know what is best for people</a:t>
            </a:r>
            <a:endParaRPr sz="1600" b="1" i="1" u="none" strike="noStrike" cap="none">
              <a:solidFill>
                <a:schemeClr val="dk1"/>
              </a:solidFill>
              <a:highlight>
                <a:schemeClr val="lt1"/>
              </a:highlight>
              <a:latin typeface="Century Gothic"/>
              <a:ea typeface="Century Gothic"/>
              <a:cs typeface="Century Gothic"/>
              <a:sym typeface="Century Gothic"/>
            </a:endParaRPr>
          </a:p>
        </p:txBody>
      </p:sp>
      <p:pic>
        <p:nvPicPr>
          <p:cNvPr id="160" name="Google Shape;160;p2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66" name="Google Shape;166;p27"/>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a:solidFill>
                  <a:srgbClr val="000000"/>
                </a:solidFill>
                <a:latin typeface="Century Gothic"/>
                <a:ea typeface="Century Gothic"/>
                <a:cs typeface="Century Gothic"/>
                <a:sym typeface="Century Gothic"/>
              </a:rPr>
              <a:t>Application and Eligibility</a:t>
            </a:r>
            <a:r>
              <a:rPr lang="en-US" sz="3600" b="1" i="0" u="none" strike="noStrike" cap="none">
                <a:solidFill>
                  <a:srgbClr val="000000"/>
                </a:solidFill>
                <a:latin typeface="Arial"/>
                <a:ea typeface="Arial"/>
                <a:cs typeface="Arial"/>
                <a:sym typeface="Arial"/>
              </a:rPr>
              <a:t> </a:t>
            </a:r>
            <a:endParaRPr sz="3600" b="1" i="0" u="none" strike="noStrike" cap="none">
              <a:solidFill>
                <a:srgbClr val="000000"/>
              </a:solidFill>
              <a:latin typeface="Arial"/>
              <a:ea typeface="Arial"/>
              <a:cs typeface="Arial"/>
              <a:sym typeface="Arial"/>
            </a:endParaRPr>
          </a:p>
        </p:txBody>
      </p:sp>
      <p:pic>
        <p:nvPicPr>
          <p:cNvPr id="167" name="Google Shape;167;p2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73" name="Google Shape;173;p28"/>
          <p:cNvSpPr txBox="1"/>
          <p:nvPr/>
        </p:nvSpPr>
        <p:spPr>
          <a:xfrm>
            <a:off x="352800" y="2064125"/>
            <a:ext cx="8438400" cy="42834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rgbClr val="000000"/>
                </a:solidFill>
                <a:latin typeface="Century Gothic"/>
                <a:ea typeface="Century Gothic"/>
                <a:cs typeface="Century Gothic"/>
                <a:sym typeface="Century Gothic"/>
              </a:rPr>
              <a:t>Application Form Guidance: Will be a separate application form for:</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Children Thriving and Surviving - Global Health Matters - Fighting For Gender Justice</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rgbClr val="000000"/>
                </a:solidFill>
                <a:latin typeface="Century Gothic"/>
                <a:ea typeface="Century Gothic"/>
                <a:cs typeface="Century Gothic"/>
                <a:sym typeface="Century Gothic"/>
              </a:rPr>
              <a:t>Each application form has four distinct parts:</a:t>
            </a: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Organisational Details:</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The Project Being Applied For: Huge emphasis on the consultation carried out with those with the lived experience</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The Impact the Project Will Have: Huge emphasis on the consultation carried out with those with the lived experience.</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Project Budget and Consent</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Century Gothic"/>
              <a:ea typeface="Century Gothic"/>
              <a:cs typeface="Century Gothic"/>
              <a:sym typeface="Century Gothic"/>
            </a:endParaRPr>
          </a:p>
        </p:txBody>
      </p:sp>
      <p:pic>
        <p:nvPicPr>
          <p:cNvPr id="174" name="Google Shape;174;p2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0" name="Google Shape;180;p29"/>
          <p:cNvSpPr txBox="1"/>
          <p:nvPr/>
        </p:nvSpPr>
        <p:spPr>
          <a:xfrm>
            <a:off x="352800" y="2513500"/>
            <a:ext cx="8438400" cy="3417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Guidance -Section 2 The Project (questions are the same for each programme area)</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   Name of Project</a:t>
            </a: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   Date of Project Commencement - Date of Project Completion</a:t>
            </a: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   Area of Benefit </a:t>
            </a: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   Local Council Area - This is drop-down menu  </a:t>
            </a: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   What theme(s) will the project address? </a:t>
            </a:r>
            <a:endParaRPr sz="1800" b="1" i="0" u="none" strike="noStrike" cap="none">
              <a:solidFill>
                <a:schemeClr val="dk1"/>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   What are the particular issue(s) being faced by those with the lived    </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experience in relation to the theme(s) indicated?</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rgbClr val="FF0000"/>
              </a:solidFill>
              <a:latin typeface="Fira Sans"/>
              <a:ea typeface="Fira Sans"/>
              <a:cs typeface="Fira Sans"/>
              <a:sym typeface="Fira Sans"/>
            </a:endParaRPr>
          </a:p>
        </p:txBody>
      </p:sp>
      <p:pic>
        <p:nvPicPr>
          <p:cNvPr id="181" name="Google Shape;181;p2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7" name="Google Shape;187;p30"/>
          <p:cNvSpPr txBox="1"/>
          <p:nvPr/>
        </p:nvSpPr>
        <p:spPr>
          <a:xfrm>
            <a:off x="352850" y="1850825"/>
            <a:ext cx="8438400" cy="49245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Guidance -Section 2 The Project - (Continued)</a:t>
            </a:r>
            <a:endParaRPr sz="1800" b="1" i="0" u="none" strike="noStrike" cap="none">
              <a:solidFill>
                <a:srgbClr val="000000"/>
              </a:solidFill>
              <a:latin typeface="Century Gothic"/>
              <a:ea typeface="Century Gothic"/>
              <a:cs typeface="Century Gothic"/>
              <a:sym typeface="Century Gothic"/>
            </a:endParaRPr>
          </a:p>
          <a:p>
            <a:pPr marL="457200" marR="0" lvl="0" indent="-336550" algn="l" rtl="0">
              <a:lnSpc>
                <a:spcPct val="115000"/>
              </a:lnSpc>
              <a:spcBef>
                <a:spcPts val="0"/>
              </a:spcBef>
              <a:spcAft>
                <a:spcPts val="0"/>
              </a:spcAft>
              <a:buClr>
                <a:schemeClr val="dk1"/>
              </a:buClr>
              <a:buSzPts val="1700"/>
              <a:buFont typeface="Century Gothic"/>
              <a:buChar char="●"/>
            </a:pPr>
            <a:r>
              <a:rPr lang="en-US" sz="1700" b="1" i="0" u="none" strike="noStrike" cap="none">
                <a:solidFill>
                  <a:schemeClr val="dk1"/>
                </a:solidFill>
                <a:latin typeface="Century Gothic"/>
                <a:ea typeface="Century Gothic"/>
                <a:cs typeface="Century Gothic"/>
                <a:sym typeface="Century Gothic"/>
              </a:rPr>
              <a:t>How were those with the lived experience involved in highlighting the issue(s) to the group? – (please give details on how, when, and where they have been consulted)</a:t>
            </a:r>
            <a:endParaRPr sz="17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latin typeface="Century Gothic"/>
              <a:ea typeface="Century Gothic"/>
              <a:cs typeface="Century Gothic"/>
              <a:sym typeface="Century Gothic"/>
            </a:endParaRPr>
          </a:p>
          <a:p>
            <a:pPr marL="457200" marR="0" lvl="0" indent="-336550" algn="l" rtl="0">
              <a:lnSpc>
                <a:spcPct val="115000"/>
              </a:lnSpc>
              <a:spcBef>
                <a:spcPts val="0"/>
              </a:spcBef>
              <a:spcAft>
                <a:spcPts val="0"/>
              </a:spcAft>
              <a:buClr>
                <a:srgbClr val="000000"/>
              </a:buClr>
              <a:buSzPts val="1700"/>
              <a:buFont typeface="Century Gothic"/>
              <a:buChar char="●"/>
            </a:pPr>
            <a:r>
              <a:rPr lang="en-US" sz="1700" b="1" i="0" u="none" strike="noStrike" cap="none">
                <a:solidFill>
                  <a:srgbClr val="000000"/>
                </a:solidFill>
                <a:highlight>
                  <a:schemeClr val="lt1"/>
                </a:highlight>
                <a:latin typeface="Century Gothic"/>
                <a:ea typeface="Century Gothic"/>
                <a:cs typeface="Century Gothic"/>
                <a:sym typeface="Century Gothic"/>
              </a:rPr>
              <a:t>What is the impact of the issues on the lives of those you are seeking to support?</a:t>
            </a:r>
            <a:endParaRPr sz="17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36550" algn="l" rtl="0">
              <a:lnSpc>
                <a:spcPct val="115000"/>
              </a:lnSpc>
              <a:spcBef>
                <a:spcPts val="0"/>
              </a:spcBef>
              <a:spcAft>
                <a:spcPts val="0"/>
              </a:spcAft>
              <a:buClr>
                <a:schemeClr val="dk1"/>
              </a:buClr>
              <a:buSzPts val="1700"/>
              <a:buFont typeface="Century Gothic"/>
              <a:buChar char="●"/>
            </a:pPr>
            <a:r>
              <a:rPr lang="en-US" sz="1700" b="1" i="0" u="none" strike="noStrike" cap="none">
                <a:solidFill>
                  <a:schemeClr val="dk1"/>
                </a:solidFill>
                <a:highlight>
                  <a:schemeClr val="lt1"/>
                </a:highlight>
                <a:latin typeface="Century Gothic"/>
                <a:ea typeface="Century Gothic"/>
                <a:cs typeface="Century Gothic"/>
                <a:sym typeface="Century Gothic"/>
              </a:rPr>
              <a:t>What did those with the lived experience tell the group were things that could happen which would make a contribution in addressing the issue(s)?</a:t>
            </a:r>
            <a:endParaRPr sz="1700" b="1" i="0" u="none" strike="noStrike" cap="none">
              <a:solidFill>
                <a:schemeClr val="dk1"/>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36550" algn="l" rtl="0">
              <a:lnSpc>
                <a:spcPct val="115000"/>
              </a:lnSpc>
              <a:spcBef>
                <a:spcPts val="0"/>
              </a:spcBef>
              <a:spcAft>
                <a:spcPts val="0"/>
              </a:spcAft>
              <a:buClr>
                <a:srgbClr val="000000"/>
              </a:buClr>
              <a:buSzPts val="1700"/>
              <a:buFont typeface="Century Gothic"/>
              <a:buChar char="●"/>
            </a:pPr>
            <a:r>
              <a:rPr lang="en-US" sz="1700" b="1" i="0" u="none" strike="noStrike" cap="none">
                <a:solidFill>
                  <a:srgbClr val="000000"/>
                </a:solidFill>
                <a:highlight>
                  <a:schemeClr val="lt1"/>
                </a:highlight>
                <a:latin typeface="Century Gothic"/>
                <a:ea typeface="Century Gothic"/>
                <a:cs typeface="Century Gothic"/>
                <a:sym typeface="Century Gothic"/>
              </a:rPr>
              <a:t>How are these reflected in this proposal? (Please detail what the group wishes to do with the grant if the application is successful)</a:t>
            </a:r>
            <a:endParaRPr sz="17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36550" algn="l" rtl="0">
              <a:lnSpc>
                <a:spcPct val="115000"/>
              </a:lnSpc>
              <a:spcBef>
                <a:spcPts val="0"/>
              </a:spcBef>
              <a:spcAft>
                <a:spcPts val="0"/>
              </a:spcAft>
              <a:buClr>
                <a:schemeClr val="dk1"/>
              </a:buClr>
              <a:buSzPts val="1700"/>
              <a:buFont typeface="Century Gothic"/>
              <a:buChar char="●"/>
            </a:pPr>
            <a:r>
              <a:rPr lang="en-US" sz="1700" b="1" i="0" u="none" strike="noStrike" cap="none">
                <a:solidFill>
                  <a:schemeClr val="dk1"/>
                </a:solidFill>
                <a:highlight>
                  <a:schemeClr val="lt1"/>
                </a:highlight>
                <a:latin typeface="Century Gothic"/>
                <a:ea typeface="Century Gothic"/>
                <a:cs typeface="Century Gothic"/>
                <a:sym typeface="Century Gothic"/>
              </a:rPr>
              <a:t>Please explain how your project meets the fund criteria as specified in the fund guidance notes.</a:t>
            </a:r>
            <a:endParaRPr sz="1700" b="1" i="0" u="none" strike="noStrike" cap="none">
              <a:solidFill>
                <a:schemeClr val="dk1"/>
              </a:solidFill>
              <a:latin typeface="Century Gothic"/>
              <a:ea typeface="Century Gothic"/>
              <a:cs typeface="Century Gothic"/>
              <a:sym typeface="Century Gothic"/>
            </a:endParaRPr>
          </a:p>
        </p:txBody>
      </p:sp>
      <p:pic>
        <p:nvPicPr>
          <p:cNvPr id="188" name="Google Shape;188;p30"/>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94" name="Google Shape;194;p31"/>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Application Form Guidance - Section 3 Impact (questions are the same for each programme area)</a:t>
            </a:r>
            <a:endParaRPr sz="1800" b="1" i="0" u="none" strike="noStrike" cap="none">
              <a:solidFill>
                <a:srgbClr val="000000"/>
              </a:solidFill>
              <a:latin typeface="Century Gothic"/>
              <a:ea typeface="Century Gothic"/>
              <a:cs typeface="Century Gothic"/>
              <a:sym typeface="Century Gothic"/>
            </a:endParaRPr>
          </a:p>
          <a:p>
            <a:pPr marL="0" marR="0" lvl="0" indent="5715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Which category best describes the impact your project will have? - Drop-down menu to select from</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Select the primary outcome for your project or activity - Drop-down menu to select from</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Select the second outcome for your project or activity - Drop-down menu to select from</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Vital Signs - Drop-down menu to select from</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rgbClr val="FF0000"/>
              </a:solidFill>
              <a:latin typeface="Fira Sans"/>
              <a:ea typeface="Fira Sans"/>
              <a:cs typeface="Fira Sans"/>
              <a:sym typeface="Fira Sans"/>
            </a:endParaRPr>
          </a:p>
        </p:txBody>
      </p:sp>
      <p:pic>
        <p:nvPicPr>
          <p:cNvPr id="195" name="Google Shape;195;p31"/>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1" name="Google Shape;201;p32"/>
          <p:cNvSpPr txBox="1"/>
          <p:nvPr/>
        </p:nvSpPr>
        <p:spPr>
          <a:xfrm>
            <a:off x="352792" y="1932028"/>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Application Form Guidance - Section 3 Impact </a:t>
            </a: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highlight>
                  <a:schemeClr val="lt1"/>
                </a:highlight>
                <a:latin typeface="Century Gothic"/>
                <a:ea typeface="Century Gothic"/>
                <a:cs typeface="Century Gothic"/>
                <a:sym typeface="Century Gothic"/>
              </a:rPr>
              <a:t>What did the beneficiaries advise would make a difference in addressing the issue(s)? Please refer to Question 5 in Section 2</a:t>
            </a:r>
            <a:endParaRPr sz="1500" b="1" i="0" u="none" strike="noStrike" cap="none">
              <a:solidFill>
                <a:schemeClr val="dk1"/>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highlight>
                  <a:schemeClr val="lt1"/>
                </a:highlight>
                <a:latin typeface="Century Gothic"/>
                <a:ea typeface="Century Gothic"/>
                <a:cs typeface="Century Gothic"/>
                <a:sym typeface="Century Gothic"/>
              </a:rPr>
              <a:t>How are beneficiaries going to tell you what difference the project has made to them?</a:t>
            </a:r>
            <a:endParaRPr sz="15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highlight>
                  <a:schemeClr val="lt1"/>
                </a:highlight>
                <a:latin typeface="Century Gothic"/>
                <a:ea typeface="Century Gothic"/>
                <a:cs typeface="Century Gothic"/>
                <a:sym typeface="Century Gothic"/>
              </a:rPr>
              <a:t>How will this project shift power to those with the lived experience of the issues?</a:t>
            </a:r>
            <a:endParaRPr sz="1500" b="1" i="0" u="none" strike="noStrike" cap="none">
              <a:solidFill>
                <a:schemeClr val="dk1"/>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highlight>
                  <a:schemeClr val="lt1"/>
                </a:highlight>
                <a:latin typeface="Century Gothic"/>
                <a:ea typeface="Century Gothic"/>
                <a:cs typeface="Century Gothic"/>
                <a:sym typeface="Century Gothic"/>
              </a:rPr>
              <a:t>Beneficiaries - How Many </a:t>
            </a:r>
            <a:endParaRPr sz="15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highlight>
                  <a:schemeClr val="lt1"/>
                </a:highlight>
                <a:latin typeface="Century Gothic"/>
                <a:ea typeface="Century Gothic"/>
                <a:cs typeface="Century Gothic"/>
                <a:sym typeface="Century Gothic"/>
              </a:rPr>
              <a:t>Primary Beneficiary Group - Drop-down menu to select from</a:t>
            </a:r>
            <a:endParaRPr sz="1500" b="1" i="0" u="none" strike="noStrike" cap="none">
              <a:solidFill>
                <a:schemeClr val="dk1"/>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highlight>
                  <a:schemeClr val="lt1"/>
                </a:highlight>
                <a:latin typeface="Century Gothic"/>
                <a:ea typeface="Century Gothic"/>
                <a:cs typeface="Century Gothic"/>
                <a:sym typeface="Century Gothic"/>
              </a:rPr>
              <a:t>Ethnicity - Drop-down menu to select from</a:t>
            </a:r>
            <a:endParaRPr sz="15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highlight>
                <a:schemeClr val="lt1"/>
              </a:highlight>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highlight>
                  <a:schemeClr val="lt1"/>
                </a:highlight>
                <a:latin typeface="Century Gothic"/>
                <a:ea typeface="Century Gothic"/>
                <a:cs typeface="Century Gothic"/>
                <a:sym typeface="Century Gothic"/>
              </a:rPr>
              <a:t>Age Groups - Drop-down menu to select from</a:t>
            </a:r>
            <a:endParaRPr sz="1500" b="1" i="0" u="none" strike="noStrike" cap="none">
              <a:solidFill>
                <a:schemeClr val="dk1"/>
              </a:solidFill>
              <a:latin typeface="Century Gothic"/>
              <a:ea typeface="Century Gothic"/>
              <a:cs typeface="Century Gothic"/>
              <a:sym typeface="Century Gothic"/>
            </a:endParaRPr>
          </a:p>
        </p:txBody>
      </p:sp>
      <p:pic>
        <p:nvPicPr>
          <p:cNvPr id="202" name="Google Shape;202;p32"/>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8" name="Google Shape;208;p33"/>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Fira Sans"/>
                <a:ea typeface="Fira Sans"/>
                <a:cs typeface="Fira Sans"/>
                <a:sym typeface="Fira Sans"/>
              </a:rPr>
              <a:t>    </a:t>
            </a:r>
            <a:r>
              <a:rPr lang="en-US" sz="1800" b="1" i="0" u="none" strike="noStrike" cap="none">
                <a:solidFill>
                  <a:srgbClr val="000000"/>
                </a:solidFill>
                <a:latin typeface="Century Gothic"/>
                <a:ea typeface="Century Gothic"/>
                <a:cs typeface="Century Gothic"/>
                <a:sym typeface="Century Gothic"/>
              </a:rPr>
              <a:t>How to Apply?</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Via Community Foundation Website: </a:t>
            </a:r>
            <a:r>
              <a:rPr lang="en-US" sz="1800" b="1" i="0" u="sng" strike="noStrike" cap="none">
                <a:solidFill>
                  <a:schemeClr val="dk1"/>
                </a:solidFill>
                <a:latin typeface="Century Gothic"/>
                <a:ea typeface="Century Gothic"/>
                <a:cs typeface="Century Gothic"/>
                <a:sym typeface="Century Gothic"/>
                <a:hlinkClick r:id="rId3"/>
              </a:rPr>
              <a:t>www.communityfoundationni.org</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 Grant Must Be Spent within 18 months from date of Grant Aid Agreement</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Monitoring Form To Be Returned Within 8 weeks  of Project End and accompanied With Annual Accounts</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Please note that you can’t have two live grants for the same programme </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p:txBody>
      </p:sp>
      <p:pic>
        <p:nvPicPr>
          <p:cNvPr id="209" name="Google Shape;209;p33"/>
          <p:cNvPicPr preferRelativeResize="0"/>
          <p:nvPr/>
        </p:nvPicPr>
        <p:blipFill rotWithShape="1">
          <a:blip r:embed="rId4">
            <a:alphaModFix/>
          </a:blip>
          <a:srcRect/>
          <a:stretch/>
        </p:blipFill>
        <p:spPr>
          <a:xfrm>
            <a:off x="352850" y="365125"/>
            <a:ext cx="2387650" cy="1325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15" name="Google Shape;215;p34"/>
          <p:cNvSpPr txBox="1"/>
          <p:nvPr/>
        </p:nvSpPr>
        <p:spPr>
          <a:xfrm>
            <a:off x="352792" y="183285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Eligibility Criteria Check</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Must Be Constituted Community/Voluntary Organisations (registered charity)</a:t>
            </a:r>
            <a:endParaRPr sz="15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Please note that if any of the group’s objectives includes advancement of religion then group is not eligible for a grant award </a:t>
            </a: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200000"/>
              </a:lnSpc>
              <a:spcBef>
                <a:spcPts val="0"/>
              </a:spcBef>
              <a:spcAft>
                <a:spcPts val="0"/>
              </a:spcAft>
              <a:buClr>
                <a:srgbClr val="000000"/>
              </a:buClr>
              <a:buSzPts val="1500"/>
              <a:buFont typeface="Arial"/>
              <a:buNone/>
            </a:pP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Annual Income less than £250,000</a:t>
            </a: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    Application to be accompanied by:</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Governing document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Recent annual accounts or income and expenditure</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Child safeguarding policy (if applicable to project)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Adults safeguarding policy (if applicable to project)</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Equality policy</a:t>
            </a:r>
            <a:endParaRPr sz="15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If any of the above are missing when application is submitted, application will not proceed to assessment.</a:t>
            </a:r>
            <a:endParaRPr sz="1500" b="1" i="1" u="none" strike="noStrike" cap="none">
              <a:solidFill>
                <a:schemeClr val="dk1"/>
              </a:solidFill>
              <a:highlight>
                <a:schemeClr val="lt1"/>
              </a:highlight>
              <a:latin typeface="Century Gothic"/>
              <a:ea typeface="Century Gothic"/>
              <a:cs typeface="Century Gothic"/>
              <a:sym typeface="Century Gothic"/>
            </a:endParaRPr>
          </a:p>
        </p:txBody>
      </p:sp>
      <p:pic>
        <p:nvPicPr>
          <p:cNvPr id="216" name="Google Shape;216;p34"/>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3900" y="2019070"/>
            <a:ext cx="7886700" cy="399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r>
              <a:rPr lang="en-US">
                <a:solidFill>
                  <a:srgbClr val="293C89"/>
                </a:solidFill>
              </a:rPr>
              <a:t>Our vision:</a:t>
            </a:r>
            <a:endParaRPr>
              <a:solidFill>
                <a:srgbClr val="293C89"/>
              </a:solidFill>
            </a:endParaRPr>
          </a:p>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A peaceful, prosperous, shared and just society</a:t>
            </a:r>
            <a:r>
              <a:rPr lang="en-US"/>
              <a:t> </a:t>
            </a:r>
            <a:endParaRPr/>
          </a:p>
        </p:txBody>
      </p:sp>
      <p:sp>
        <p:nvSpPr>
          <p:cNvPr id="97" name="Google Shape;97;p3"/>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2" name="Google Shape;222;p35"/>
          <p:cNvSpPr txBox="1"/>
          <p:nvPr/>
        </p:nvSpPr>
        <p:spPr>
          <a:xfrm>
            <a:off x="172900" y="1881450"/>
            <a:ext cx="8875200" cy="468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Safeguarding Policies &amp; Procedures: Things to Consider - </a:t>
            </a:r>
            <a:endParaRPr sz="2000" b="1"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Recommendations from Comic Relief</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Policy: The policy demonstrates a commitment to safeguarding </a:t>
            </a:r>
            <a:endParaRPr sz="2000" b="1" i="0" u="none" strike="noStrike" cap="none">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2000"/>
              <a:buFont typeface="Century Gothic"/>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People: Safeguards are in place to ensure staff &amp; volunteers do not represent a risk to children or vulnerable adults</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Procedures: Processes are in place to reduce risk and respond to safeguarding concerns</a:t>
            </a:r>
            <a:endParaRPr sz="20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Accountability: Safeguarding is integrated into the governance of the organisation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p:txBody>
      </p:sp>
      <p:pic>
        <p:nvPicPr>
          <p:cNvPr id="223" name="Google Shape;223;p35"/>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9" name="Google Shape;229;p37"/>
          <p:cNvSpPr txBox="1"/>
          <p:nvPr/>
        </p:nvSpPr>
        <p:spPr>
          <a:xfrm>
            <a:off x="352800" y="2012550"/>
            <a:ext cx="8438400" cy="41103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Ineligible Expenditure</a:t>
            </a:r>
            <a:endParaRPr sz="18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Capital equipment;</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Activities which evangelise (the practice or spreading of religious beliefs) or proselytise (the practice of trying to convert people to own belief or religious views);</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Adopting a partisan political stance or activities which are party political. Community Foundation and Comic Relief will not support organisations that advocate violence to campaign or influence public opinion;</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One off conferences or workshops where these are not part of longer-term projects or work;</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General appeals, individual and group sponsorship, market appeals, proposals for bursaries from individuals or the proposal from individuals for the funding of study or the attainment of qualifications;</a:t>
            </a:r>
            <a:endParaRPr sz="1600" b="1" i="0" u="none" strike="noStrike" cap="none">
              <a:solidFill>
                <a:srgbClr val="000000"/>
              </a:solidFill>
              <a:latin typeface="Century Gothic"/>
              <a:ea typeface="Century Gothic"/>
              <a:cs typeface="Century Gothic"/>
              <a:sym typeface="Century Gothic"/>
            </a:endParaRPr>
          </a:p>
        </p:txBody>
      </p:sp>
      <p:pic>
        <p:nvPicPr>
          <p:cNvPr id="230" name="Google Shape;230;p3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36" name="Google Shape;236;p38"/>
          <p:cNvSpPr txBox="1"/>
          <p:nvPr/>
        </p:nvSpPr>
        <p:spPr>
          <a:xfrm>
            <a:off x="352850" y="1909425"/>
            <a:ext cx="8438400" cy="463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What cannot be funded: (continued)</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Work where the long-term institutional care of children or young people is a preferred way of working over the longer-term (e.g. setting up or running orphanages). </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Where short-term temporary institutional care is used as part of an intervention to support children and young people, applicants will need to demonstrate how the work that they propose seeks to develop and implement community-based alternatives;</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600" b="1" i="0" u="none" strike="noStrike" cap="none">
                <a:solidFill>
                  <a:srgbClr val="000000"/>
                </a:solidFill>
                <a:latin typeface="Century Gothic"/>
                <a:ea typeface="Century Gothic"/>
                <a:cs typeface="Century Gothic"/>
                <a:sym typeface="Century Gothic"/>
              </a:rPr>
              <a:t>The provision of services that are the primary and legal responsibility of the state. We recognise that this is a grey area, and in some exceptional circumstances may fund the provision of some services internationally. However this will only be a result of proactive approaches.</a:t>
            </a:r>
            <a:r>
              <a:rPr lang="en-US" sz="1500" b="1" i="0" u="none" strike="noStrike" cap="none">
                <a:solidFill>
                  <a:srgbClr val="000000"/>
                </a:solidFill>
                <a:latin typeface="Century Gothic"/>
                <a:ea typeface="Century Gothic"/>
                <a:cs typeface="Century Gothic"/>
                <a:sym typeface="Century Gothic"/>
              </a:rPr>
              <a:t> </a:t>
            </a:r>
            <a:endParaRPr sz="1500" b="1" i="0" u="none" strike="noStrike" cap="none">
              <a:solidFill>
                <a:srgbClr val="000000"/>
              </a:solidFill>
              <a:latin typeface="Century Gothic"/>
              <a:ea typeface="Century Gothic"/>
              <a:cs typeface="Century Gothic"/>
              <a:sym typeface="Century Gothic"/>
            </a:endParaRPr>
          </a:p>
        </p:txBody>
      </p:sp>
      <p:pic>
        <p:nvPicPr>
          <p:cNvPr id="237" name="Google Shape;237;p3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52827" y="216400"/>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43" name="Google Shape;243;p39"/>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171450" algn="l" rtl="0">
              <a:lnSpc>
                <a:spcPct val="15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Timeline:</a:t>
            </a:r>
            <a:endParaRPr sz="1800" b="1" i="0" u="none" strike="noStrike" cap="none">
              <a:solidFill>
                <a:srgbClr val="000000"/>
              </a:solidFill>
              <a:latin typeface="Century Gothic"/>
              <a:ea typeface="Century Gothic"/>
              <a:cs typeface="Century Gothic"/>
              <a:sym typeface="Century Gothic"/>
            </a:endParaRPr>
          </a:p>
          <a:p>
            <a:pPr marL="0" marR="0" lvl="0" indent="171450" algn="l" rtl="0">
              <a:lnSpc>
                <a:spcPct val="15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0" marR="0" lvl="0" indent="171450" algn="l" rtl="0">
              <a:lnSpc>
                <a:spcPct val="15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Year One - Phase 2</a:t>
            </a:r>
            <a:endParaRPr sz="1800" b="1" i="0" u="none" strike="noStrike" cap="none">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Applications open 10.00am Monday 4th November  2019 </a:t>
            </a:r>
            <a:endParaRPr sz="18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Applications close 1.00pm Thursday 12th December 2019</a:t>
            </a:r>
            <a:endParaRPr sz="18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Applications assessed January - February 2020</a:t>
            </a:r>
            <a:endParaRPr sz="18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Grant Panel meetings March 2020</a:t>
            </a:r>
            <a:endParaRPr sz="18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Decisions announced at an award event week commencing Monday 30th March 2020</a:t>
            </a:r>
            <a:endParaRPr sz="18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0000"/>
              </a:solidFill>
              <a:highlight>
                <a:schemeClr val="lt1"/>
              </a:highlight>
              <a:latin typeface="Century Gothic"/>
              <a:ea typeface="Century Gothic"/>
              <a:cs typeface="Century Gothic"/>
              <a:sym typeface="Century Gothic"/>
            </a:endParaRPr>
          </a:p>
        </p:txBody>
      </p:sp>
      <p:pic>
        <p:nvPicPr>
          <p:cNvPr id="244" name="Google Shape;244;p39"/>
          <p:cNvPicPr preferRelativeResize="0"/>
          <p:nvPr/>
        </p:nvPicPr>
        <p:blipFill rotWithShape="1">
          <a:blip r:embed="rId3">
            <a:alphaModFix/>
          </a:blip>
          <a:srcRect/>
          <a:stretch/>
        </p:blipFill>
        <p:spPr>
          <a:xfrm>
            <a:off x="352850" y="216450"/>
            <a:ext cx="2387650" cy="1472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ctrTitle"/>
          </p:nvPr>
        </p:nvSpPr>
        <p:spPr>
          <a:xfrm>
            <a:off x="549175" y="1748525"/>
            <a:ext cx="78090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500"/>
              <a:buFont typeface="Century Gothic"/>
              <a:buNone/>
            </a:pPr>
            <a:r>
              <a:rPr lang="en-US" sz="2400">
                <a:solidFill>
                  <a:schemeClr val="lt1"/>
                </a:solidFill>
              </a:rPr>
              <a:t>Requests for Queries and Clarifications to be emailed to</a:t>
            </a:r>
            <a:r>
              <a:rPr lang="en-US">
                <a:solidFill>
                  <a:schemeClr val="lt1"/>
                </a:solidFill>
              </a:rPr>
              <a:t> </a:t>
            </a:r>
            <a:br>
              <a:rPr lang="en-US">
                <a:solidFill>
                  <a:schemeClr val="lt1"/>
                </a:solidFill>
              </a:rPr>
            </a:br>
            <a:r>
              <a:rPr lang="en-US">
                <a:solidFill>
                  <a:schemeClr val="lt1"/>
                </a:solidFill>
              </a:rPr>
              <a:t/>
            </a:r>
            <a:br>
              <a:rPr lang="en-US">
                <a:solidFill>
                  <a:schemeClr val="lt1"/>
                </a:solidFill>
              </a:rPr>
            </a:br>
            <a:r>
              <a:rPr lang="en-US" sz="3000">
                <a:solidFill>
                  <a:schemeClr val="lt1"/>
                </a:solidFill>
              </a:rPr>
              <a:t>mhughes@communityfoundationni.org</a:t>
            </a:r>
            <a:endParaRPr sz="3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p>
        </p:txBody>
      </p:sp>
      <p:sp>
        <p:nvSpPr>
          <p:cNvPr id="104" name="Google Shape;104;p4"/>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pic>
        <p:nvPicPr>
          <p:cNvPr id="105" name="Google Shape;105;p4"/>
          <p:cNvPicPr preferRelativeResize="0"/>
          <p:nvPr/>
        </p:nvPicPr>
        <p:blipFill rotWithShape="1">
          <a:blip r:embed="rId3">
            <a:alphaModFix/>
          </a:blip>
          <a:srcRect/>
          <a:stretch/>
        </p:blipFill>
        <p:spPr>
          <a:xfrm>
            <a:off x="0" y="0"/>
            <a:ext cx="9144000" cy="6897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11" name="Google Shape;111;p6"/>
          <p:cNvSpPr txBox="1"/>
          <p:nvPr/>
        </p:nvSpPr>
        <p:spPr>
          <a:xfrm>
            <a:off x="352800" y="2064125"/>
            <a:ext cx="8438400" cy="4184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highlight>
                  <a:schemeClr val="lt1"/>
                </a:highlight>
                <a:latin typeface="Century Gothic"/>
                <a:ea typeface="Century Gothic"/>
                <a:cs typeface="Century Gothic"/>
                <a:sym typeface="Century Gothic"/>
              </a:rPr>
              <a:t>Shifting the Power to Those with the </a:t>
            </a:r>
            <a:r>
              <a:rPr lang="en-US" sz="2400" b="1" i="0" u="sng" strike="noStrike" cap="none">
                <a:solidFill>
                  <a:srgbClr val="000000"/>
                </a:solidFill>
                <a:highlight>
                  <a:schemeClr val="lt1"/>
                </a:highlight>
                <a:latin typeface="Century Gothic"/>
                <a:ea typeface="Century Gothic"/>
                <a:cs typeface="Century Gothic"/>
                <a:sym typeface="Century Gothic"/>
              </a:rPr>
              <a:t>Lived Experience</a:t>
            </a:r>
            <a:r>
              <a:rPr lang="en-US" sz="2400" b="1" i="0" u="none" strike="noStrike" cap="none">
                <a:solidFill>
                  <a:srgbClr val="000000"/>
                </a:solidFill>
                <a:highlight>
                  <a:schemeClr val="lt1"/>
                </a:highlight>
                <a:latin typeface="Century Gothic"/>
                <a:ea typeface="Century Gothic"/>
                <a:cs typeface="Century Gothic"/>
                <a:sym typeface="Century Gothic"/>
              </a:rPr>
              <a:t> </a:t>
            </a:r>
            <a:endParaRPr sz="24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2400"/>
              <a:buFont typeface="Arial"/>
              <a:buNone/>
            </a:pPr>
            <a:r>
              <a:rPr lang="en-US" sz="2400" b="1" i="1" u="none" strike="noStrike" cap="none">
                <a:solidFill>
                  <a:srgbClr val="000000"/>
                </a:solidFill>
                <a:highlight>
                  <a:schemeClr val="lt1"/>
                </a:highlight>
                <a:latin typeface="Century Gothic"/>
                <a:ea typeface="Century Gothic"/>
                <a:cs typeface="Century Gothic"/>
                <a:sym typeface="Century Gothic"/>
              </a:rPr>
              <a:t> </a:t>
            </a:r>
            <a:endParaRPr sz="2400" b="1" i="1"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Working in partnership to; </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Directly invest in communities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15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Ensure the lived experiences of people is shaping the shift in power. </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Partner with others with greater experience, knowledge and connections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Adapt to change learning from lived experiences</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Influence future policy and programmes </a:t>
            </a:r>
            <a:endParaRPr sz="2400" b="0" i="0" u="none" strike="noStrike" cap="none">
              <a:solidFill>
                <a:schemeClr val="dk1"/>
              </a:solidFill>
              <a:latin typeface="Century Gothic"/>
              <a:ea typeface="Century Gothic"/>
              <a:cs typeface="Century Gothic"/>
              <a:sym typeface="Century Gothic"/>
            </a:endParaRPr>
          </a:p>
        </p:txBody>
      </p:sp>
      <p:pic>
        <p:nvPicPr>
          <p:cNvPr id="112" name="Google Shape;112;p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p:nvPr/>
        </p:nvSpPr>
        <p:spPr>
          <a:xfrm>
            <a:off x="337925" y="1901799"/>
            <a:ext cx="8050800" cy="452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entury Gothic"/>
              <a:buNone/>
            </a:pPr>
            <a:r>
              <a:rPr lang="en-US" sz="3000" b="1" i="0" u="none" strike="noStrike" cap="none">
                <a:solidFill>
                  <a:srgbClr val="000000"/>
                </a:solidFill>
                <a:latin typeface="Century Gothic"/>
                <a:ea typeface="Century Gothic"/>
                <a:cs typeface="Century Gothic"/>
                <a:sym typeface="Century Gothic"/>
              </a:rPr>
              <a:t>How will we shift the power?</a:t>
            </a:r>
            <a:endParaRPr sz="30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Participation and Inclusion - those with the lived experience, those with perceived power including grant panels</a:t>
            </a:r>
            <a:endParaRPr sz="2800" b="1" i="0" u="none" strike="noStrike" cap="none">
              <a:solidFill>
                <a:schemeClr val="dk1"/>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Relational - funding that is a blessing not a curse</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Building Capacity - ‘grants plus’</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Roadshows, information sessions, media</a:t>
            </a:r>
            <a:endParaRPr sz="2800" b="0"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118" name="Google Shape;118;p8"/>
          <p:cNvPicPr preferRelativeResize="0"/>
          <p:nvPr/>
        </p:nvPicPr>
        <p:blipFill rotWithShape="1">
          <a:blip r:embed="rId3">
            <a:alphaModFix/>
          </a:blip>
          <a:srcRect/>
          <a:stretch/>
        </p:blipFill>
        <p:spPr>
          <a:xfrm>
            <a:off x="646050" y="513525"/>
            <a:ext cx="1984150" cy="125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24" name="Google Shape;124;p9"/>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Three Strategic Themes Open For Applications: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 </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Children Surviving and Thriving</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Global Health Matters</a:t>
            </a:r>
            <a:endParaRPr sz="2000" b="1" i="0" u="none" strike="noStrike" cap="none">
              <a:solidFill>
                <a:schemeClr val="dk1"/>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Fighting for Gender Justice</a:t>
            </a:r>
            <a:endParaRPr sz="2000" b="1" i="0" u="none" strike="noStrike" cap="none">
              <a:solidFill>
                <a:srgbClr val="000000"/>
              </a:solidFill>
              <a:latin typeface="Century Gothic"/>
              <a:ea typeface="Century Gothic"/>
              <a:cs typeface="Century Gothic"/>
              <a:sym typeface="Century Gothic"/>
            </a:endParaRPr>
          </a:p>
          <a:p>
            <a:pPr marL="457200" marR="0" lvl="0" indent="0" algn="l" rtl="0">
              <a:lnSpc>
                <a:spcPct val="200000"/>
              </a:lnSpc>
              <a:spcBef>
                <a:spcPts val="0"/>
              </a:spcBef>
              <a:spcAft>
                <a:spcPts val="0"/>
              </a:spcAft>
              <a:buNone/>
            </a:pPr>
            <a:endParaRPr sz="2000" b="1" i="0" u="none" strike="noStrike" cap="none">
              <a:solidFill>
                <a:srgbClr val="8888BD"/>
              </a:solidFill>
              <a:latin typeface="Century Gothic"/>
              <a:ea typeface="Century Gothic"/>
              <a:cs typeface="Century Gothic"/>
              <a:sym typeface="Century Gothic"/>
            </a:endParaRPr>
          </a:p>
        </p:txBody>
      </p:sp>
      <p:pic>
        <p:nvPicPr>
          <p:cNvPr id="125" name="Google Shape;125;p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1" name="Google Shape;131;p19"/>
          <p:cNvSpPr txBox="1"/>
          <p:nvPr/>
        </p:nvSpPr>
        <p:spPr>
          <a:xfrm>
            <a:off x="352800" y="2136925"/>
            <a:ext cx="8438400" cy="454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latin typeface="Century Gothic"/>
                <a:ea typeface="Century Gothic"/>
                <a:cs typeface="Century Gothic"/>
                <a:sym typeface="Century Gothic"/>
              </a:rPr>
              <a:t>Fighting for Gender Justice:</a:t>
            </a:r>
            <a:endParaRPr sz="2400" b="1" i="0" u="none" strike="noStrike" cap="none">
              <a:solidFill>
                <a:srgbClr val="000000"/>
              </a:solidFill>
              <a:latin typeface="Century Gothic"/>
              <a:ea typeface="Century Gothic"/>
              <a:cs typeface="Century Gothic"/>
              <a:sym typeface="Century Gothic"/>
            </a:endParaRPr>
          </a:p>
          <a:p>
            <a:pPr marL="457200" marR="0" lvl="0" indent="-368300" algn="l" rtl="0">
              <a:lnSpc>
                <a:spcPct val="115000"/>
              </a:lnSpc>
              <a:spcBef>
                <a:spcPts val="1200"/>
              </a:spcBef>
              <a:spcAft>
                <a:spcPts val="0"/>
              </a:spcAft>
              <a:buClr>
                <a:schemeClr val="dk1"/>
              </a:buClr>
              <a:buSzPts val="2200"/>
              <a:buFont typeface="Century Gothic"/>
              <a:buChar char="●"/>
            </a:pPr>
            <a:r>
              <a:rPr lang="en-US" sz="2200" b="1" i="0" u="none" strike="noStrike" cap="none">
                <a:solidFill>
                  <a:schemeClr val="dk1"/>
                </a:solidFill>
                <a:latin typeface="Century Gothic"/>
                <a:ea typeface="Century Gothic"/>
                <a:cs typeface="Century Gothic"/>
                <a:sym typeface="Century Gothic"/>
              </a:rPr>
              <a:t>We want all women and girls, both collectively and individually, to have equal power and agency in decision making at all levels</a:t>
            </a:r>
            <a:endParaRPr sz="2200" b="1"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120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68300" algn="l" rtl="0">
              <a:lnSpc>
                <a:spcPct val="115000"/>
              </a:lnSpc>
              <a:spcBef>
                <a:spcPts val="1200"/>
              </a:spcBef>
              <a:spcAft>
                <a:spcPts val="0"/>
              </a:spcAft>
              <a:buClr>
                <a:srgbClr val="000000"/>
              </a:buClr>
              <a:buSzPts val="2200"/>
              <a:buFont typeface="Century Gothic"/>
              <a:buChar char="●"/>
            </a:pPr>
            <a:r>
              <a:rPr lang="en-US" sz="2200" b="1" i="0" u="none" strike="noStrike" cap="none">
                <a:solidFill>
                  <a:srgbClr val="000000"/>
                </a:solidFill>
                <a:latin typeface="Century Gothic"/>
                <a:ea typeface="Century Gothic"/>
                <a:cs typeface="Century Gothic"/>
                <a:sym typeface="Century Gothic"/>
              </a:rPr>
              <a:t>We want the elimination of violence and discrimination based on gender and sexuality</a:t>
            </a:r>
            <a:endParaRPr sz="2200" b="1" i="0" u="none" strike="noStrike" cap="none">
              <a:solidFill>
                <a:srgbClr val="000000"/>
              </a:solidFill>
              <a:latin typeface="Century Gothic"/>
              <a:ea typeface="Century Gothic"/>
              <a:cs typeface="Century Gothic"/>
              <a:sym typeface="Century Gothic"/>
            </a:endParaRPr>
          </a:p>
          <a:p>
            <a:pPr marL="457200" marR="0" lvl="0" indent="0" algn="l" rtl="0">
              <a:lnSpc>
                <a:spcPct val="115000"/>
              </a:lnSpc>
              <a:spcBef>
                <a:spcPts val="120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68300" algn="l" rtl="0">
              <a:lnSpc>
                <a:spcPct val="115000"/>
              </a:lnSpc>
              <a:spcBef>
                <a:spcPts val="1200"/>
              </a:spcBef>
              <a:spcAft>
                <a:spcPts val="0"/>
              </a:spcAft>
              <a:buClr>
                <a:schemeClr val="dk1"/>
              </a:buClr>
              <a:buSzPts val="2200"/>
              <a:buFont typeface="Century Gothic"/>
              <a:buChar char="●"/>
            </a:pPr>
            <a:r>
              <a:rPr lang="en-US" sz="2200" b="1" i="0" u="none" strike="noStrike" cap="none">
                <a:solidFill>
                  <a:schemeClr val="dk1"/>
                </a:solidFill>
                <a:latin typeface="Century Gothic"/>
                <a:ea typeface="Century Gothic"/>
                <a:cs typeface="Century Gothic"/>
                <a:sym typeface="Century Gothic"/>
              </a:rPr>
              <a:t>As a result of the Comic Relief investment we wish to see a contribution to making change in one or more of the following areas: </a:t>
            </a:r>
            <a:endParaRPr sz="2200" b="0" i="0" u="none" strike="noStrike" cap="none">
              <a:solidFill>
                <a:schemeClr val="dk1"/>
              </a:solidFill>
              <a:latin typeface="Century Gothic"/>
              <a:ea typeface="Century Gothic"/>
              <a:cs typeface="Century Gothic"/>
              <a:sym typeface="Century Gothic"/>
            </a:endParaRPr>
          </a:p>
        </p:txBody>
      </p:sp>
      <p:pic>
        <p:nvPicPr>
          <p:cNvPr id="132" name="Google Shape;132;p1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8" name="Google Shape;138;p20"/>
          <p:cNvSpPr txBox="1"/>
          <p:nvPr/>
        </p:nvSpPr>
        <p:spPr>
          <a:xfrm>
            <a:off x="352850" y="1830300"/>
            <a:ext cx="8438400" cy="45504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Increased number of women and girls who are safe, healthy, educated and able to be independent with control over their lives</a:t>
            </a:r>
            <a:endParaRPr sz="20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1200"/>
              </a:spcBef>
              <a:spcAft>
                <a:spcPts val="0"/>
              </a:spcAft>
              <a:buClr>
                <a:srgbClr val="000000"/>
              </a:buClr>
              <a:buSzPts val="8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chemeClr val="dk1"/>
              </a:buClr>
              <a:buSzPts val="2000"/>
              <a:buFont typeface="Century Gothic"/>
              <a:buChar char="●"/>
            </a:pPr>
            <a:r>
              <a:rPr lang="en-US" sz="2000" b="1" i="0" u="none" strike="noStrike" cap="none">
                <a:solidFill>
                  <a:schemeClr val="dk1"/>
                </a:solidFill>
                <a:highlight>
                  <a:srgbClr val="FFFFFF"/>
                </a:highlight>
                <a:latin typeface="Century Gothic"/>
                <a:ea typeface="Century Gothic"/>
                <a:cs typeface="Century Gothic"/>
                <a:sym typeface="Century Gothic"/>
              </a:rPr>
              <a:t>Improved equality for women, girls and the LBTQI+ community and initiatives that help people affected by domestic violence, abuse or exploitation due to their gender.</a:t>
            </a:r>
            <a:endParaRPr sz="20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1200"/>
              </a:spcBef>
              <a:spcAft>
                <a:spcPts val="0"/>
              </a:spcAft>
              <a:buClr>
                <a:srgbClr val="000000"/>
              </a:buClr>
              <a:buSzPts val="800"/>
              <a:buFont typeface="Arial"/>
              <a:buNone/>
            </a:pPr>
            <a:endParaRPr sz="2000" b="1" i="0" u="none" strike="noStrike" cap="none">
              <a:solidFill>
                <a:schemeClr val="dk1"/>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Increase in the the evidence of what works in developing women-led movements for social change, and lead in developing and modelling best practice</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120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139" name="Google Shape;139;p20"/>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45" name="Google Shape;145;p21"/>
          <p:cNvSpPr txBox="1"/>
          <p:nvPr/>
        </p:nvSpPr>
        <p:spPr>
          <a:xfrm>
            <a:off x="352800" y="2004400"/>
            <a:ext cx="8438400" cy="4455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Stronger feminist organisations which have the resilience and capabilities to drive change</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120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Positive public attitudes and improved understanding about the influence of gender norms on choices and life outcomes</a:t>
            </a:r>
            <a:endParaRPr sz="24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120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A diverse range of women’s rights organisations to fight against systems which perpetuate the injustices they encounter in their daily lives.</a:t>
            </a:r>
            <a:endParaRPr sz="2400" b="0" i="0" u="none" strike="noStrike" cap="none">
              <a:solidFill>
                <a:schemeClr val="dk1"/>
              </a:solidFill>
              <a:latin typeface="Century Gothic"/>
              <a:ea typeface="Century Gothic"/>
              <a:cs typeface="Century Gothic"/>
              <a:sym typeface="Century Gothic"/>
            </a:endParaRPr>
          </a:p>
        </p:txBody>
      </p:sp>
      <p:pic>
        <p:nvPicPr>
          <p:cNvPr id="146" name="Google Shape;146;p21"/>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10069F"/>
      </a:dk1>
      <a:lt1>
        <a:srgbClr val="FFFFFF"/>
      </a:lt1>
      <a:dk2>
        <a:srgbClr val="10067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1445</Words>
  <Application>Microsoft Office PowerPoint</Application>
  <PresentationFormat>On-screen Show (4:3)</PresentationFormat>
  <Paragraphs>184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Fira Sans</vt:lpstr>
      <vt:lpstr>Century Gothic</vt:lpstr>
      <vt:lpstr>Arial</vt:lpstr>
      <vt:lpstr>Office Theme</vt:lpstr>
      <vt:lpstr> Connecting people who care to causes that matter </vt:lpstr>
      <vt:lpstr>Our vision:  A peaceful, prosperous, shared and just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Requests for Queries and Clarifications to be emailed to   mhughes@communityfoundationni.org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people who care to causes that matter</dc:title>
  <dc:creator>Michael Hughes</dc:creator>
  <cp:lastModifiedBy>CFNIADMIN</cp:lastModifiedBy>
  <cp:revision>2</cp:revision>
  <dcterms:modified xsi:type="dcterms:W3CDTF">2019-11-04T11:01:35Z</dcterms:modified>
</cp:coreProperties>
</file>