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81" r:id="rId15"/>
    <p:sldId id="282" r:id="rId16"/>
    <p:sldId id="283" r:id="rId17"/>
    <p:sldId id="284" r:id="rId18"/>
    <p:sldId id="275" r:id="rId19"/>
    <p:sldId id="276" r:id="rId20"/>
    <p:sldId id="277" r:id="rId21"/>
    <p:sldId id="278" r:id="rId22"/>
    <p:sldId id="285" r:id="rId23"/>
    <p:sldId id="286" r:id="rId24"/>
  </p:sldIdLst>
  <p:sldSz cx="9144000" cy="6858000" type="screen4x3"/>
  <p:notesSz cx="6797675" cy="9926638"/>
  <p:embeddedFontLst>
    <p:embeddedFont>
      <p:font typeface="Century Gothic" panose="020B0502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Fira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iwrlSuEb25fqRLdbPO5DN/Zx67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8984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77878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519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185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22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588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90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94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919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08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03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39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87928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6146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525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675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096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343720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073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497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188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923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633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7131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2" name="Google Shape;152;p14"/>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000"/>
              <a:buFont typeface="Arial"/>
              <a:buNone/>
            </a:pPr>
            <a:endParaRPr sz="3000" b="1" i="0" u="none" strike="noStrike" cap="none" dirty="0">
              <a:solidFill>
                <a:schemeClr val="dk1"/>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3000" b="1" i="0" u="none" strike="noStrike" cap="none" dirty="0">
                <a:solidFill>
                  <a:schemeClr val="dk1"/>
                </a:solidFill>
                <a:latin typeface="Century Gothic"/>
                <a:ea typeface="Century Gothic"/>
                <a:cs typeface="Century Gothic"/>
                <a:sym typeface="Century Gothic"/>
              </a:rPr>
              <a:t>Children Surviving and Thriving</a:t>
            </a:r>
            <a:endParaRPr sz="3000" b="1" i="0" u="none" strike="noStrike" cap="none" dirty="0">
              <a:solidFill>
                <a:schemeClr val="dk1"/>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dirty="0">
                <a:solidFill>
                  <a:schemeClr val="dk1"/>
                </a:solidFill>
                <a:latin typeface="Century Gothic"/>
                <a:ea typeface="Century Gothic"/>
                <a:cs typeface="Century Gothic"/>
                <a:sym typeface="Century Gothic"/>
              </a:rPr>
              <a:t>Funding Available For This Phase of Applications</a:t>
            </a:r>
            <a:endParaRPr sz="3000" b="1" i="0" u="none" strike="noStrike" cap="none" dirty="0">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  </a:t>
            </a:r>
            <a:r>
              <a:rPr lang="en-US" sz="3000" b="1" i="0" u="none" strike="noStrike" cap="none" dirty="0" smtClean="0">
                <a:solidFill>
                  <a:srgbClr val="000000"/>
                </a:solidFill>
                <a:latin typeface="Century Gothic"/>
                <a:ea typeface="Century Gothic"/>
                <a:cs typeface="Century Gothic"/>
                <a:sym typeface="Century Gothic"/>
              </a:rPr>
              <a:t>£</a:t>
            </a:r>
            <a:r>
              <a:rPr lang="en-US" sz="3000" b="1" dirty="0" smtClean="0">
                <a:latin typeface="Century Gothic"/>
                <a:ea typeface="Century Gothic"/>
                <a:cs typeface="Century Gothic"/>
                <a:sym typeface="Century Gothic"/>
              </a:rPr>
              <a:t>30</a:t>
            </a:r>
            <a:r>
              <a:rPr lang="en-US" sz="3000" b="1" i="0" u="none" strike="noStrike" cap="none" dirty="0" smtClean="0">
                <a:solidFill>
                  <a:srgbClr val="000000"/>
                </a:solidFill>
                <a:latin typeface="Century Gothic"/>
                <a:ea typeface="Century Gothic"/>
                <a:cs typeface="Century Gothic"/>
                <a:sym typeface="Century Gothic"/>
              </a:rPr>
              <a:t>,000(Max </a:t>
            </a:r>
            <a:r>
              <a:rPr lang="en-US" sz="3000" b="1" i="0" u="none" strike="noStrike" cap="none" dirty="0">
                <a:solidFill>
                  <a:srgbClr val="000000"/>
                </a:solidFill>
                <a:latin typeface="Century Gothic"/>
                <a:ea typeface="Century Gothic"/>
                <a:cs typeface="Century Gothic"/>
                <a:sym typeface="Century Gothic"/>
              </a:rPr>
              <a:t>award size £5k)</a:t>
            </a:r>
            <a:endParaRPr sz="3000" b="1" i="0" u="none" strike="noStrike" cap="none" dirty="0">
              <a:solidFill>
                <a:srgbClr val="FF0000"/>
              </a:solidFill>
              <a:latin typeface="Century Gothic"/>
              <a:ea typeface="Century Gothic"/>
              <a:cs typeface="Century Gothic"/>
              <a:sym typeface="Century Gothic"/>
            </a:endParaRPr>
          </a:p>
        </p:txBody>
      </p:sp>
      <p:pic>
        <p:nvPicPr>
          <p:cNvPr id="153" name="Google Shape;153;p1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9" name="Google Shape;159;p26"/>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000000"/>
                </a:solidFill>
                <a:latin typeface="Century Gothic"/>
                <a:ea typeface="Century Gothic"/>
                <a:cs typeface="Century Gothic"/>
                <a:sym typeface="Century Gothic"/>
              </a:rPr>
              <a:t>In your application we will look for - </a:t>
            </a:r>
            <a:endParaRPr sz="18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High Level of Evidence of Consultation with the beneficiaries of the project who have the lived experience of the issue is expected and </a:t>
            </a:r>
            <a:r>
              <a:rPr lang="en-US" sz="1600" b="1" i="0" u="sng" strike="noStrike" cap="none">
                <a:solidFill>
                  <a:schemeClr val="dk1"/>
                </a:solidFill>
                <a:latin typeface="Century Gothic"/>
                <a:ea typeface="Century Gothic"/>
                <a:cs typeface="Century Gothic"/>
                <a:sym typeface="Century Gothic"/>
              </a:rPr>
              <a:t>MUST</a:t>
            </a:r>
            <a:r>
              <a:rPr lang="en-US" sz="1600" b="1" i="0" u="none" strike="noStrike" cap="none">
                <a:solidFill>
                  <a:schemeClr val="dk1"/>
                </a:solidFill>
                <a:latin typeface="Century Gothic"/>
                <a:ea typeface="Century Gothic"/>
                <a:cs typeface="Century Gothic"/>
                <a:sym typeface="Century Gothic"/>
              </a:rPr>
              <a:t> lead to:</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 project proposal which addresses the issue(s) clearly identified by the beneficiaries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The beneficiaries being at the heart of delivery, monitoring and evaluation - shaping by being involved - telling you what worked, what didn’t, why and what should change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Clear demonstration as to how the proposal will make contribution to Shifting the Power</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This </a:t>
            </a:r>
            <a:r>
              <a:rPr lang="en-US" sz="1600" b="1" i="0" u="sng" strike="noStrike" cap="none">
                <a:solidFill>
                  <a:schemeClr val="dk1"/>
                </a:solidFill>
                <a:latin typeface="Century Gothic"/>
                <a:ea typeface="Century Gothic"/>
                <a:cs typeface="Century Gothic"/>
                <a:sym typeface="Century Gothic"/>
              </a:rPr>
              <a:t>MUST NOT</a:t>
            </a:r>
            <a:r>
              <a:rPr lang="en-US" sz="1600" b="1" i="0" u="none" strike="noStrike" cap="none">
                <a:solidFill>
                  <a:schemeClr val="dk1"/>
                </a:solidFill>
                <a:latin typeface="Century Gothic"/>
                <a:ea typeface="Century Gothic"/>
                <a:cs typeface="Century Gothic"/>
                <a:sym typeface="Century Gothic"/>
              </a:rPr>
              <a:t> be an application shaped by group who feel that just because they have been doing this for a long while they know what is best for people</a:t>
            </a:r>
            <a:endParaRPr sz="16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160" name="Google Shape;160;p2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66" name="Google Shape;166;p27"/>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entury Gothic"/>
                <a:ea typeface="Century Gothic"/>
                <a:cs typeface="Century Gothic"/>
                <a:sym typeface="Century Gothic"/>
              </a:rPr>
              <a:t>Application and Eligibility</a:t>
            </a:r>
            <a:r>
              <a:rPr lang="en-US" sz="3600" b="1" i="0" u="none" strike="noStrike" cap="none">
                <a:solidFill>
                  <a:srgbClr val="000000"/>
                </a:solidFill>
                <a:latin typeface="Arial"/>
                <a:ea typeface="Arial"/>
                <a:cs typeface="Arial"/>
                <a:sym typeface="Arial"/>
              </a:rPr>
              <a:t> </a:t>
            </a:r>
            <a:endParaRPr sz="3600" b="1" i="0" u="none" strike="noStrike" cap="none">
              <a:solidFill>
                <a:srgbClr val="000000"/>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73" name="Google Shape;173;p28"/>
          <p:cNvSpPr txBox="1"/>
          <p:nvPr/>
        </p:nvSpPr>
        <p:spPr>
          <a:xfrm>
            <a:off x="352800" y="2064125"/>
            <a:ext cx="8438400" cy="42834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Application Form Guidance: Will be a separate application form for:</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Children Thriving and Surviving - Global Health Matters - Fighting For Gender Justice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Each application form has four distinct parts:</a:t>
            </a: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Organisational Details: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The Project Being Applied For: Huge emphasis on the consultation carried out with those with the lived experience</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The Impact the Project Will Have: Huge emphasis on the consultation carried out with those with the lived experience.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Project Budget and Consent</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Century Gothic"/>
              <a:ea typeface="Century Gothic"/>
              <a:cs typeface="Century Gothic"/>
              <a:sym typeface="Century Gothic"/>
            </a:endParaRPr>
          </a:p>
        </p:txBody>
      </p:sp>
      <p:pic>
        <p:nvPicPr>
          <p:cNvPr id="174" name="Google Shape;174;p2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0" name="Google Shape;180;p29"/>
          <p:cNvSpPr txBox="1"/>
          <p:nvPr/>
        </p:nvSpPr>
        <p:spPr>
          <a:xfrm>
            <a:off x="352850" y="2074588"/>
            <a:ext cx="8438400" cy="341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   Guidance -Section 2 The Project (questions are the same for each programme area)</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Name of Project</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Date of Project Commencement - Date of Project Completion</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Area of Benefit </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Local Council Area - This is drop-down menu  </a:t>
            </a:r>
            <a:endParaRPr sz="1800" b="1" i="0" u="none" strike="noStrike" cap="none" dirty="0">
              <a:solidFill>
                <a:srgbClr val="000000"/>
              </a:solidFill>
              <a:latin typeface="Century Gothic"/>
              <a:ea typeface="Century Gothic"/>
              <a:cs typeface="Century Gothic"/>
              <a:sym typeface="Century Gothic"/>
            </a:endParaRPr>
          </a:p>
          <a:p>
            <a:pPr marL="457200" lvl="0" indent="-342900">
              <a:lnSpc>
                <a:spcPct val="115000"/>
              </a:lnSpc>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Please describe the project for which you are seeking Comic Relief </a:t>
            </a:r>
            <a:r>
              <a:rPr lang="en-GB" sz="1800" b="1" dirty="0" smtClean="0">
                <a:solidFill>
                  <a:schemeClr val="dk1"/>
                </a:solidFill>
                <a:latin typeface="Century Gothic"/>
                <a:ea typeface="Century Gothic"/>
                <a:cs typeface="Century Gothic"/>
                <a:sym typeface="Century Gothic"/>
              </a:rPr>
              <a:t>                         	grant </a:t>
            </a:r>
            <a:r>
              <a:rPr lang="en-GB" sz="1800" b="1" dirty="0">
                <a:solidFill>
                  <a:schemeClr val="dk1"/>
                </a:solidFill>
                <a:latin typeface="Century Gothic"/>
                <a:ea typeface="Century Gothic"/>
                <a:cs typeface="Century Gothic"/>
                <a:sym typeface="Century Gothic"/>
              </a:rPr>
              <a:t>support. Please be as brief and concise as possible </a:t>
            </a:r>
            <a:r>
              <a:rPr lang="en-GB" sz="1800" b="1" dirty="0" smtClean="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maximum 300 words)</a:t>
            </a:r>
          </a:p>
          <a:p>
            <a:pPr marL="457200" marR="0" lvl="0" indent="-342900" algn="l" rtl="0">
              <a:lnSpc>
                <a:spcPct val="115000"/>
              </a:lnSpc>
              <a:spcBef>
                <a:spcPts val="0"/>
              </a:spcBef>
              <a:spcAft>
                <a:spcPts val="0"/>
              </a:spcAft>
              <a:buClr>
                <a:schemeClr val="dk1"/>
              </a:buClr>
              <a:buSzPts val="1800"/>
              <a:buFont typeface="Century Gothic"/>
              <a:buChar char="●"/>
            </a:pPr>
            <a:endParaRPr sz="1500" b="1" i="0" u="none" strike="noStrike" cap="none" dirty="0">
              <a:solidFill>
                <a:srgbClr val="FF0000"/>
              </a:solidFill>
              <a:latin typeface="Fira Sans"/>
              <a:ea typeface="Fira Sans"/>
              <a:cs typeface="Fira Sans"/>
              <a:sym typeface="Fira Sans"/>
            </a:endParaRPr>
          </a:p>
        </p:txBody>
      </p:sp>
      <p:pic>
        <p:nvPicPr>
          <p:cNvPr id="181" name="Google Shape;181;p2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228144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7" name="Google Shape;187;p30"/>
          <p:cNvSpPr txBox="1"/>
          <p:nvPr/>
        </p:nvSpPr>
        <p:spPr>
          <a:xfrm>
            <a:off x="352850" y="1850825"/>
            <a:ext cx="8438400" cy="4924500"/>
          </a:xfrm>
          <a:prstGeom prst="rect">
            <a:avLst/>
          </a:prstGeom>
          <a:noFill/>
          <a:ln>
            <a:noFill/>
          </a:ln>
        </p:spPr>
        <p:txBody>
          <a:bodyPr spcFirstLastPara="1" wrap="square" lIns="91425" tIns="45700" rIns="91425" bIns="45700" anchor="t" anchorCtr="0">
            <a:noAutofit/>
          </a:bodyPr>
          <a:lstStyle/>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those with the lived experience have been involved in the design of this project. Please be as brief and concise as possible (maximum 300 words)</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When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Where were the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How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What did they tell you would make a difference?</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chemeClr val="tx1">
                    <a:lumMod val="75000"/>
                  </a:schemeClr>
                </a:solidFill>
                <a:latin typeface="Century Gothic"/>
                <a:ea typeface="Century Gothic"/>
                <a:cs typeface="Century Gothic"/>
                <a:sym typeface="Century Gothic"/>
              </a:rPr>
              <a:t>Please explain how the project being applied for, matches what those with the lived experience told the group would make a difference. Please be as brief and concise as possible (maximum 200 words)</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your proposed project matches at least one of the main outcomes of the fund as set out in the guidelines. Please be as brief and concise as possible (maximum 150 words)</a:t>
            </a:r>
          </a:p>
          <a:p>
            <a:pPr marL="457200" lvl="0" indent="-342900">
              <a:lnSpc>
                <a:spcPct val="115000"/>
              </a:lnSpc>
              <a:buClr>
                <a:srgbClr val="10069F"/>
              </a:buClr>
              <a:buSzPts val="1800"/>
              <a:buFont typeface="Century Gothic"/>
              <a:buChar char="●"/>
            </a:pPr>
            <a:endParaRPr lang="en-GB" sz="1800"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rgbClr val="10069F"/>
                </a:solidFill>
                <a:latin typeface="Century Gothic"/>
                <a:ea typeface="Century Gothic"/>
                <a:cs typeface="Century Gothic"/>
                <a:sym typeface="Century Gothic"/>
              </a:rPr>
              <a:t>Please explain how your proposed project matches at least one of the sub-themes of the fund as set out in the guidelines. Please be as brief and concise as possible (maximum 150 words)</a:t>
            </a:r>
          </a:p>
        </p:txBody>
      </p:sp>
      <p:pic>
        <p:nvPicPr>
          <p:cNvPr id="188" name="Google Shape;188;p3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157454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1" name="Google Shape;201;p32"/>
          <p:cNvSpPr txBox="1"/>
          <p:nvPr/>
        </p:nvSpPr>
        <p:spPr>
          <a:xfrm>
            <a:off x="352792" y="1932028"/>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Century Gothic"/>
                <a:ea typeface="Century Gothic"/>
                <a:cs typeface="Century Gothic"/>
                <a:sym typeface="Century Gothic"/>
              </a:rPr>
              <a:t>Application Form Guidance - Section 3 Impact </a:t>
            </a:r>
            <a:endParaRPr sz="15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lang="en-GB" sz="1500" b="1" i="0" u="none" strike="noStrike" cap="none" dirty="0" smtClean="0">
              <a:solidFill>
                <a:srgbClr val="00000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Which category best describes the impact your project will have?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Select the primary outcome for your project or activity </a:t>
            </a:r>
            <a:r>
              <a:rPr lang="en-GB" sz="1500" b="1" dirty="0" smtClean="0">
                <a:latin typeface="Century Gothic"/>
                <a:ea typeface="Century Gothic"/>
                <a:cs typeface="Century Gothic"/>
                <a:sym typeface="Century Gothic"/>
              </a:rPr>
              <a:t>(Drop down menu)</a:t>
            </a:r>
          </a:p>
          <a:p>
            <a:pPr lvl="0">
              <a:buSzPts val="1500"/>
            </a:pPr>
            <a:endParaRPr lang="en-GB" sz="1500" b="1" dirty="0">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Select the second outcome for your project or activity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Vital Signs (Drop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Please explain how those with the lived experience will be involved in the evaluation of the project. Please be as brief and concise as possible (maximum 150 words</a:t>
            </a:r>
            <a:r>
              <a:rPr lang="en-GB" sz="1500" b="1" dirty="0" smtClean="0">
                <a:solidFill>
                  <a:srgbClr val="0070C0"/>
                </a:solidFill>
                <a:latin typeface="Century Gothic"/>
                <a:ea typeface="Century Gothic"/>
                <a:cs typeface="Century Gothic"/>
                <a:sym typeface="Century Gothic"/>
              </a:rPr>
              <a:t>)</a:t>
            </a:r>
          </a:p>
          <a:p>
            <a:pPr lvl="0">
              <a:buSzPts val="1500"/>
            </a:pPr>
            <a:endParaRPr lang="en-GB" sz="1500" b="1" dirty="0">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Beneficiaries</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solidFill>
                  <a:srgbClr val="0070C0"/>
                </a:solidFill>
                <a:latin typeface="Century Gothic"/>
                <a:ea typeface="Century Gothic"/>
                <a:cs typeface="Century Gothic"/>
                <a:sym typeface="Century Gothic"/>
              </a:rPr>
              <a:t>Ethnicity</a:t>
            </a:r>
          </a:p>
          <a:p>
            <a:pPr lvl="0">
              <a:buSzPts val="1500"/>
            </a:pPr>
            <a:endParaRPr lang="en-GB" sz="1500" b="1" dirty="0">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Age Groups</a:t>
            </a: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Century Gothic"/>
              <a:ea typeface="Century Gothic"/>
              <a:cs typeface="Century Gothic"/>
              <a:sym typeface="Century Gothic"/>
            </a:endParaRPr>
          </a:p>
        </p:txBody>
      </p:sp>
      <p:pic>
        <p:nvPicPr>
          <p:cNvPr id="202" name="Google Shape;202;p3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212619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8" name="Google Shape;208;p33"/>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pic>
        <p:nvPicPr>
          <p:cNvPr id="209" name="Google Shape;209;p33"/>
          <p:cNvPicPr preferRelativeResize="0"/>
          <p:nvPr/>
        </p:nvPicPr>
        <p:blipFill rotWithShape="1">
          <a:blip r:embed="rId4">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3506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15" name="Google Shape;215;p34"/>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216" name="Google Shape;216;p3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2" name="Google Shape;222;p35"/>
          <p:cNvSpPr txBox="1"/>
          <p:nvPr/>
        </p:nvSpPr>
        <p:spPr>
          <a:xfrm>
            <a:off x="172900" y="1881450"/>
            <a:ext cx="8875200" cy="468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Safeguarding Policies &amp; Procedures: Things to Consider - </a:t>
            </a:r>
            <a:endParaRPr sz="20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Recommendations from Comic Relief</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Policy: The policy demonstrates a commitment to safeguarding </a:t>
            </a:r>
            <a:endParaRPr sz="2000" b="1" i="0" u="none" strike="noStrike" cap="none">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People: Safeguards are in place to ensure staff &amp; volunteers do not represent a risk to children or vulnerable adults</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Procedures: Processes are in place to reduce risk and respond to safeguarding concerns</a:t>
            </a: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Accountability: Safeguarding is integrated into the governance of the organisation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p:txBody>
      </p:sp>
      <p:pic>
        <p:nvPicPr>
          <p:cNvPr id="223" name="Google Shape;223;p3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9" name="Google Shape;229;p37"/>
          <p:cNvSpPr txBox="1"/>
          <p:nvPr/>
        </p:nvSpPr>
        <p:spPr>
          <a:xfrm>
            <a:off x="352800" y="2012550"/>
            <a:ext cx="8438400" cy="41103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Ineligible Expenditure</a:t>
            </a:r>
            <a:endParaRPr sz="18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Capital equipment;</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Activities which evangelise (the practice or spreading of religious beliefs) or proselytise (the practice of trying to convert people to own belief or religious views);</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Adopting a partisan political stance or activities which are party political. Community Foundation and Comic Relief will not support organisations that advocate violence to campaign or influence public opinion;</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One off conferences or workshops where these are not part of longer-term projects or work;</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General appeals, individual and group sponsorship, market appeals, proposals for bursaries from individuals or the proposal from individuals for the funding of study or the attainment of qualifications;</a:t>
            </a:r>
            <a:endParaRPr sz="1600" b="1" i="0" u="none" strike="noStrike" cap="none">
              <a:solidFill>
                <a:srgbClr val="000000"/>
              </a:solidFill>
              <a:latin typeface="Century Gothic"/>
              <a:ea typeface="Century Gothic"/>
              <a:cs typeface="Century Gothic"/>
              <a:sym typeface="Century Gothic"/>
            </a:endParaRPr>
          </a:p>
        </p:txBody>
      </p:sp>
      <p:pic>
        <p:nvPicPr>
          <p:cNvPr id="230" name="Google Shape;230;p3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36" name="Google Shape;236;p38"/>
          <p:cNvSpPr txBox="1"/>
          <p:nvPr/>
        </p:nvSpPr>
        <p:spPr>
          <a:xfrm>
            <a:off x="352850" y="1909425"/>
            <a:ext cx="8438400" cy="46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What cannot be funded: (continued)</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Work where the long-term institutional care of children or young people is a preferred way of working over the longer-term (e.g. setting up or running orphanages).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Where short-term temporary institutional care is used as part of an intervention to support children and young people, applicants will need to demonstrate how the work that they propose seeks to develop and implement community-based alternatives;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600" b="1" i="0" u="none" strike="noStrike" cap="none">
                <a:solidFill>
                  <a:srgbClr val="000000"/>
                </a:solidFill>
                <a:latin typeface="Century Gothic"/>
                <a:ea typeface="Century Gothic"/>
                <a:cs typeface="Century Gothic"/>
                <a:sym typeface="Century Gothic"/>
              </a:rPr>
              <a:t>The provision of services that are the primary and legal responsibility of the state. We recognise that this is a grey area, and in some exceptional circumstances may fund the provision of some services internationally. However this will only be a result of proactive approaches.</a:t>
            </a:r>
            <a:r>
              <a:rPr lang="en-US" sz="1500" b="1" i="0" u="none" strike="noStrike" cap="none">
                <a:solidFill>
                  <a:srgbClr val="000000"/>
                </a:solidFill>
                <a:latin typeface="Century Gothic"/>
                <a:ea typeface="Century Gothic"/>
                <a:cs typeface="Century Gothic"/>
                <a:sym typeface="Century Gothic"/>
              </a:rPr>
              <a:t> </a:t>
            </a:r>
            <a:endParaRPr sz="1500" b="1" i="0" u="none" strike="noStrike" cap="none">
              <a:solidFill>
                <a:srgbClr val="000000"/>
              </a:solidFill>
              <a:latin typeface="Century Gothic"/>
              <a:ea typeface="Century Gothic"/>
              <a:cs typeface="Century Gothic"/>
              <a:sym typeface="Century Gothic"/>
            </a:endParaRPr>
          </a:p>
        </p:txBody>
      </p:sp>
      <p:pic>
        <p:nvPicPr>
          <p:cNvPr id="237" name="Google Shape;237;p3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52827" y="216400"/>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43" name="Google Shape;243;p39"/>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Timeline:</a:t>
            </a:r>
            <a:endParaRPr sz="1800" b="1" i="0" u="none" strike="noStrike" cap="none" dirty="0">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smtClean="0">
                <a:solidFill>
                  <a:srgbClr val="000000"/>
                </a:solidFill>
                <a:latin typeface="Century Gothic"/>
                <a:ea typeface="Century Gothic"/>
                <a:cs typeface="Century Gothic"/>
                <a:sym typeface="Century Gothic"/>
              </a:rPr>
              <a:t>Applications </a:t>
            </a:r>
            <a:r>
              <a:rPr lang="en-US" sz="1800" b="1" i="0" u="none" strike="noStrike" cap="none" dirty="0">
                <a:solidFill>
                  <a:srgbClr val="000000"/>
                </a:solidFill>
                <a:latin typeface="Century Gothic"/>
                <a:ea typeface="Century Gothic"/>
                <a:cs typeface="Century Gothic"/>
                <a:sym typeface="Century Gothic"/>
              </a:rPr>
              <a:t>open 10.00am Monday </a:t>
            </a:r>
            <a:r>
              <a:rPr lang="en-US" sz="1800" b="1" dirty="0" smtClean="0">
                <a:latin typeface="Century Gothic"/>
                <a:ea typeface="Century Gothic"/>
                <a:cs typeface="Century Gothic"/>
                <a:sym typeface="Century Gothic"/>
              </a:rPr>
              <a:t>17</a:t>
            </a:r>
            <a:r>
              <a:rPr lang="en-US" sz="1800" b="1" baseline="30000" dirty="0" smtClean="0">
                <a:latin typeface="Century Gothic"/>
                <a:ea typeface="Century Gothic"/>
                <a:cs typeface="Century Gothic"/>
                <a:sym typeface="Century Gothic"/>
              </a:rPr>
              <a:t>th</a:t>
            </a:r>
            <a:r>
              <a:rPr lang="en-US" sz="1800" b="1" dirty="0" smtClean="0">
                <a:latin typeface="Century Gothic"/>
                <a:ea typeface="Century Gothic"/>
                <a:cs typeface="Century Gothic"/>
                <a:sym typeface="Century Gothic"/>
              </a:rPr>
              <a:t> February</a:t>
            </a:r>
            <a:r>
              <a:rPr lang="en-US" sz="1800" b="1" i="0" u="none" strike="noStrike" cap="none" dirty="0" smtClean="0">
                <a:solidFill>
                  <a:srgbClr val="000000"/>
                </a:solidFill>
                <a:latin typeface="Century Gothic"/>
                <a:ea typeface="Century Gothic"/>
                <a:cs typeface="Century Gothic"/>
                <a:sym typeface="Century Gothic"/>
              </a:rPr>
              <a:t> 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Applications close </a:t>
            </a:r>
            <a:r>
              <a:rPr lang="en-US" sz="1800" b="1" i="0" u="none" strike="noStrike" cap="none" dirty="0" smtClean="0">
                <a:solidFill>
                  <a:schemeClr val="dk1"/>
                </a:solidFill>
                <a:latin typeface="Century Gothic"/>
                <a:ea typeface="Century Gothic"/>
                <a:cs typeface="Century Gothic"/>
                <a:sym typeface="Century Gothic"/>
              </a:rPr>
              <a:t>11.59pm Thursday 19</a:t>
            </a:r>
            <a:r>
              <a:rPr lang="en-US" sz="1800" b="1" baseline="30000" dirty="0" smtClean="0">
                <a:solidFill>
                  <a:schemeClr val="dk1"/>
                </a:solidFill>
                <a:latin typeface="Century Gothic"/>
                <a:ea typeface="Century Gothic"/>
                <a:cs typeface="Century Gothic"/>
                <a:sym typeface="Century Gothic"/>
              </a:rPr>
              <a:t>th</a:t>
            </a:r>
            <a:r>
              <a:rPr lang="en-US" sz="1800" b="1" dirty="0" smtClean="0">
                <a:solidFill>
                  <a:schemeClr val="dk1"/>
                </a:solidFill>
                <a:latin typeface="Century Gothic"/>
                <a:ea typeface="Century Gothic"/>
                <a:cs typeface="Century Gothic"/>
                <a:sym typeface="Century Gothic"/>
              </a:rPr>
              <a:t> March </a:t>
            </a:r>
            <a:r>
              <a:rPr lang="en-US" sz="1800" b="1" i="0" u="none" strike="noStrike" cap="none" dirty="0" smtClean="0">
                <a:solidFill>
                  <a:schemeClr val="dk1"/>
                </a:solidFill>
                <a:latin typeface="Century Gothic"/>
                <a:ea typeface="Century Gothic"/>
                <a:cs typeface="Century Gothic"/>
                <a:sym typeface="Century Gothic"/>
              </a:rPr>
              <a:t> 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Applications assessed </a:t>
            </a:r>
            <a:r>
              <a:rPr lang="en-US" sz="1800" b="1" dirty="0" smtClean="0">
                <a:latin typeface="Century Gothic"/>
                <a:ea typeface="Century Gothic"/>
                <a:cs typeface="Century Gothic"/>
                <a:sym typeface="Century Gothic"/>
              </a:rPr>
              <a:t>March – April</a:t>
            </a:r>
            <a:r>
              <a:rPr lang="en-US" sz="1800" b="1" dirty="0">
                <a:latin typeface="Century Gothic"/>
                <a:ea typeface="Century Gothic"/>
                <a:cs typeface="Century Gothic"/>
                <a:sym typeface="Century Gothic"/>
              </a:rPr>
              <a:t> </a:t>
            </a:r>
            <a:r>
              <a:rPr lang="en-US" sz="1800" b="1" i="0" u="none" strike="noStrike" cap="none" dirty="0" smtClean="0">
                <a:solidFill>
                  <a:srgbClr val="000000"/>
                </a:solidFill>
                <a:latin typeface="Century Gothic"/>
                <a:ea typeface="Century Gothic"/>
                <a:cs typeface="Century Gothic"/>
                <a:sym typeface="Century Gothic"/>
              </a:rPr>
              <a:t>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Grant Panel meetings </a:t>
            </a:r>
            <a:r>
              <a:rPr lang="en-US" sz="1800" b="1" dirty="0" smtClean="0">
                <a:solidFill>
                  <a:schemeClr val="dk1"/>
                </a:solidFill>
                <a:latin typeface="Century Gothic"/>
                <a:ea typeface="Century Gothic"/>
                <a:cs typeface="Century Gothic"/>
                <a:sym typeface="Century Gothic"/>
              </a:rPr>
              <a:t>April </a:t>
            </a:r>
            <a:r>
              <a:rPr lang="en-US" sz="1800" b="1" i="0" u="none" strike="noStrike" cap="none" dirty="0" smtClean="0">
                <a:solidFill>
                  <a:schemeClr val="dk1"/>
                </a:solidFill>
                <a:latin typeface="Century Gothic"/>
                <a:ea typeface="Century Gothic"/>
                <a:cs typeface="Century Gothic"/>
                <a:sym typeface="Century Gothic"/>
              </a:rPr>
              <a:t>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Decisions announced at an award event week </a:t>
            </a:r>
            <a:r>
              <a:rPr lang="en-US" sz="1800" b="1" i="0" u="none" strike="noStrike" cap="none" dirty="0" smtClean="0">
                <a:solidFill>
                  <a:srgbClr val="000000"/>
                </a:solidFill>
                <a:latin typeface="Century Gothic"/>
                <a:ea typeface="Century Gothic"/>
                <a:cs typeface="Century Gothic"/>
                <a:sym typeface="Century Gothic"/>
              </a:rPr>
              <a:t>commencing Monday 11</a:t>
            </a:r>
            <a:r>
              <a:rPr lang="en-US" sz="1800" b="1" i="0" u="none" strike="noStrike" cap="none" baseline="30000" dirty="0" smtClean="0">
                <a:solidFill>
                  <a:srgbClr val="000000"/>
                </a:solidFill>
                <a:latin typeface="Century Gothic"/>
                <a:ea typeface="Century Gothic"/>
                <a:cs typeface="Century Gothic"/>
                <a:sym typeface="Century Gothic"/>
              </a:rPr>
              <a:t>th</a:t>
            </a:r>
            <a:r>
              <a:rPr lang="en-US" sz="1800" b="1" i="0" u="none" strike="noStrike" cap="none" dirty="0" smtClean="0">
                <a:solidFill>
                  <a:srgbClr val="000000"/>
                </a:solidFill>
                <a:latin typeface="Century Gothic"/>
                <a:ea typeface="Century Gothic"/>
                <a:cs typeface="Century Gothic"/>
                <a:sym typeface="Century Gothic"/>
              </a:rPr>
              <a:t> May</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dirty="0">
              <a:solidFill>
                <a:srgbClr val="000000"/>
              </a:solidFill>
              <a:highlight>
                <a:schemeClr val="lt1"/>
              </a:highlight>
              <a:latin typeface="Century Gothic"/>
              <a:ea typeface="Century Gothic"/>
              <a:cs typeface="Century Gothic"/>
              <a:sym typeface="Century Gothic"/>
            </a:endParaRPr>
          </a:p>
        </p:txBody>
      </p:sp>
      <p:pic>
        <p:nvPicPr>
          <p:cNvPr id="244" name="Google Shape;244;p39"/>
          <p:cNvPicPr preferRelativeResize="0"/>
          <p:nvPr/>
        </p:nvPicPr>
        <p:blipFill rotWithShape="1">
          <a:blip r:embed="rId3">
            <a:alphaModFix/>
          </a:blip>
          <a:srcRect/>
          <a:stretch/>
        </p:blipFill>
        <p:spPr>
          <a:xfrm>
            <a:off x="352850" y="216450"/>
            <a:ext cx="2387650" cy="1472050"/>
          </a:xfrm>
          <a:prstGeom prst="rect">
            <a:avLst/>
          </a:prstGeom>
          <a:noFill/>
          <a:ln>
            <a:noFill/>
          </a:ln>
        </p:spPr>
      </p:pic>
    </p:spTree>
    <p:extLst>
      <p:ext uri="{BB962C8B-B14F-4D97-AF65-F5344CB8AC3E}">
        <p14:creationId xmlns:p14="http://schemas.microsoft.com/office/powerpoint/2010/main" val="165665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ctrTitle"/>
          </p:nvPr>
        </p:nvSpPr>
        <p:spPr>
          <a:xfrm>
            <a:off x="749807" y="2013701"/>
            <a:ext cx="7763815" cy="2357131"/>
          </a:xfrm>
          <a:prstGeom prst="rect">
            <a:avLst/>
          </a:prstGeom>
          <a:noFill/>
          <a:ln>
            <a:noFill/>
          </a:ln>
        </p:spPr>
        <p:txBody>
          <a:bodyPr spcFirstLastPara="1" wrap="square" lIns="91425" tIns="45700" rIns="91425" bIns="45700" anchor="b" anchorCtr="0">
            <a:noAutofit/>
          </a:bodyPr>
          <a:lstStyle/>
          <a:p>
            <a:pPr lvl="0"/>
            <a:r>
              <a:rPr lang="en-US" sz="2400" dirty="0" smtClean="0">
                <a:solidFill>
                  <a:schemeClr val="lt1"/>
                </a:solidFill>
              </a:rPr>
              <a:t>For further information contact</a:t>
            </a:r>
            <a:br>
              <a:rPr lang="en-US" sz="2400" dirty="0" smtClean="0">
                <a:solidFill>
                  <a:schemeClr val="lt1"/>
                </a:solidFill>
              </a:rPr>
            </a:br>
            <a:r>
              <a:rPr lang="en-US" sz="2400" dirty="0" smtClean="0">
                <a:solidFill>
                  <a:schemeClr val="lt1"/>
                </a:solidFill>
              </a:rPr>
              <a:t/>
            </a:r>
            <a:br>
              <a:rPr lang="en-US" sz="2400" dirty="0" smtClean="0">
                <a:solidFill>
                  <a:schemeClr val="lt1"/>
                </a:solidFill>
              </a:rPr>
            </a:br>
            <a:r>
              <a:rPr lang="en-US" sz="2400" dirty="0" smtClean="0">
                <a:solidFill>
                  <a:schemeClr val="lt1"/>
                </a:solidFill>
              </a:rPr>
              <a:t>Michael Hughes </a:t>
            </a:r>
            <a:br>
              <a:rPr lang="en-US" sz="2400" dirty="0" smtClean="0">
                <a:solidFill>
                  <a:schemeClr val="lt1"/>
                </a:solidFill>
              </a:rPr>
            </a:br>
            <a:r>
              <a:rPr lang="en-US" sz="2400" dirty="0" smtClean="0">
                <a:solidFill>
                  <a:schemeClr val="lt1"/>
                </a:solidFill>
              </a:rPr>
              <a:t>Head of Building Sustainable Communities</a:t>
            </a:r>
            <a:r>
              <a:rPr lang="en-US" sz="2400" dirty="0">
                <a:solidFill>
                  <a:schemeClr val="lt1"/>
                </a:solidFill>
              </a:rPr>
              <a:t/>
            </a:r>
            <a:br>
              <a:rPr lang="en-US" sz="2400" dirty="0">
                <a:solidFill>
                  <a:schemeClr val="lt1"/>
                </a:solidFill>
              </a:rPr>
            </a:br>
            <a:r>
              <a:rPr lang="en-US" dirty="0" smtClean="0">
                <a:solidFill>
                  <a:schemeClr val="lt1"/>
                </a:solidFill>
              </a:rPr>
              <a:t> </a:t>
            </a:r>
            <a:r>
              <a:rPr lang="en-US" sz="1800" dirty="0">
                <a:solidFill>
                  <a:schemeClr val="lt1"/>
                </a:solidFill>
              </a:rPr>
              <a:t/>
            </a:r>
            <a:br>
              <a:rPr lang="en-US" sz="1800" dirty="0">
                <a:solidFill>
                  <a:schemeClr val="lt1"/>
                </a:solidFill>
              </a:rPr>
            </a:br>
            <a:r>
              <a:rPr lang="en-US" sz="1800" dirty="0">
                <a:solidFill>
                  <a:schemeClr val="lt1"/>
                </a:solidFill>
              </a:rPr>
              <a:t>Direct Line O28 </a:t>
            </a:r>
            <a:r>
              <a:rPr lang="en-US" sz="1800" dirty="0" smtClean="0">
                <a:solidFill>
                  <a:schemeClr val="lt1"/>
                </a:solidFill>
              </a:rPr>
              <a:t>9590 5530 or email</a:t>
            </a:r>
            <a:br>
              <a:rPr lang="en-US" sz="1800" dirty="0" smtClean="0">
                <a:solidFill>
                  <a:schemeClr val="lt1"/>
                </a:solidFill>
              </a:rPr>
            </a:br>
            <a:r>
              <a:rPr lang="en-US" dirty="0">
                <a:solidFill>
                  <a:schemeClr val="lt1"/>
                </a:solidFill>
              </a:rPr>
              <a:t/>
            </a:r>
            <a:br>
              <a:rPr lang="en-US" dirty="0">
                <a:solidFill>
                  <a:schemeClr val="lt1"/>
                </a:solidFill>
              </a:rPr>
            </a:br>
            <a:r>
              <a:rPr lang="en-US" sz="1800" dirty="0" smtClean="0">
                <a:solidFill>
                  <a:schemeClr val="lt1"/>
                </a:solidFill>
              </a:rPr>
              <a:t>mhughes@communityfoundationni.org</a:t>
            </a:r>
            <a:endParaRPr sz="1800" dirty="0">
              <a:solidFill>
                <a:schemeClr val="lt1"/>
              </a:solidFill>
            </a:endParaRPr>
          </a:p>
        </p:txBody>
      </p:sp>
    </p:spTree>
    <p:extLst>
      <p:ext uri="{BB962C8B-B14F-4D97-AF65-F5344CB8AC3E}">
        <p14:creationId xmlns:p14="http://schemas.microsoft.com/office/powerpoint/2010/main" val="159121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11" name="Google Shape;111;p6"/>
          <p:cNvSpPr txBox="1"/>
          <p:nvPr/>
        </p:nvSpPr>
        <p:spPr>
          <a:xfrm>
            <a:off x="352800" y="2064125"/>
            <a:ext cx="8438400" cy="4184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highlight>
                  <a:schemeClr val="lt1"/>
                </a:highlight>
                <a:latin typeface="Century Gothic"/>
                <a:ea typeface="Century Gothic"/>
                <a:cs typeface="Century Gothic"/>
                <a:sym typeface="Century Gothic"/>
              </a:rPr>
              <a:t>Shifting the Power to Those with the </a:t>
            </a:r>
            <a:r>
              <a:rPr lang="en-US" sz="2400" b="1" i="0" u="sng" strike="noStrike" cap="none">
                <a:solidFill>
                  <a:srgbClr val="000000"/>
                </a:solidFill>
                <a:highlight>
                  <a:schemeClr val="lt1"/>
                </a:highlight>
                <a:latin typeface="Century Gothic"/>
                <a:ea typeface="Century Gothic"/>
                <a:cs typeface="Century Gothic"/>
                <a:sym typeface="Century Gothic"/>
              </a:rPr>
              <a:t>Lived Experience</a:t>
            </a:r>
            <a:r>
              <a:rPr lang="en-US" sz="2400" b="1" i="0" u="none" strike="noStrike" cap="none">
                <a:solidFill>
                  <a:srgbClr val="000000"/>
                </a:solidFill>
                <a:highlight>
                  <a:schemeClr val="lt1"/>
                </a:highlight>
                <a:latin typeface="Century Gothic"/>
                <a:ea typeface="Century Gothic"/>
                <a:cs typeface="Century Gothic"/>
                <a:sym typeface="Century Gothic"/>
              </a:rPr>
              <a:t> </a:t>
            </a:r>
            <a:endParaRPr sz="24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2400"/>
              <a:buFont typeface="Arial"/>
              <a:buNone/>
            </a:pPr>
            <a:r>
              <a:rPr lang="en-US" sz="2400" b="1" i="1" u="none" strike="noStrike" cap="none">
                <a:solidFill>
                  <a:srgbClr val="000000"/>
                </a:solidFill>
                <a:highlight>
                  <a:schemeClr val="lt1"/>
                </a:highlight>
                <a:latin typeface="Century Gothic"/>
                <a:ea typeface="Century Gothic"/>
                <a:cs typeface="Century Gothic"/>
                <a:sym typeface="Century Gothic"/>
              </a:rPr>
              <a:t> </a:t>
            </a:r>
            <a:endParaRPr sz="2400" b="1" i="1"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Working in partnership to; </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Directly invest in communities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Ensure the lived experiences of people is shaping the shift in power. </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Partner with others with greater experience, knowledge and connections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Adapt to change learning from lived experiences</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Influence future policy and programmes </a:t>
            </a:r>
            <a:endParaRPr sz="2400" b="0" i="0" u="none" strike="noStrike" cap="none">
              <a:solidFill>
                <a:schemeClr val="dk1"/>
              </a:solidFill>
              <a:latin typeface="Century Gothic"/>
              <a:ea typeface="Century Gothic"/>
              <a:cs typeface="Century Gothic"/>
              <a:sym typeface="Century Gothic"/>
            </a:endParaRPr>
          </a:p>
        </p:txBody>
      </p:sp>
      <p:pic>
        <p:nvPicPr>
          <p:cNvPr id="112" name="Google Shape;112;p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p:nvPr/>
        </p:nvSpPr>
        <p:spPr>
          <a:xfrm>
            <a:off x="337925" y="1901799"/>
            <a:ext cx="80508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n-US" sz="3000" b="1" i="0" u="none" strike="noStrike" cap="none">
                <a:solidFill>
                  <a:srgbClr val="000000"/>
                </a:solidFill>
                <a:latin typeface="Century Gothic"/>
                <a:ea typeface="Century Gothic"/>
                <a:cs typeface="Century Gothic"/>
                <a:sym typeface="Century Gothic"/>
              </a:rPr>
              <a:t>How will we shift the power?</a:t>
            </a:r>
            <a:endParaRPr sz="30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Participation and Inclusion - those with the lived experience, those with perceived power including grant panels</a:t>
            </a:r>
            <a:endParaRPr sz="2800" b="1" i="0" u="none" strike="noStrike" cap="none">
              <a:solidFill>
                <a:schemeClr val="dk1"/>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Relational - funding that is a blessing not a curse</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Building Capacity - ‘grants plus’</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Roadshows, information sessions, media</a:t>
            </a:r>
            <a:endParaRPr sz="2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18" name="Google Shape;118;p8"/>
          <p:cNvPicPr preferRelativeResize="0"/>
          <p:nvPr/>
        </p:nvPicPr>
        <p:blipFill rotWithShape="1">
          <a:blip r:embed="rId3">
            <a:alphaModFix/>
          </a:blip>
          <a:srcRect/>
          <a:stretch/>
        </p:blipFill>
        <p:spPr>
          <a:xfrm>
            <a:off x="646050" y="513525"/>
            <a:ext cx="1984150" cy="125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24" name="Google Shape;124;p9"/>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Three Strategic Themes Open For Applications: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 </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Children Surviving and Thriving</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Global Health Matters</a:t>
            </a: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Fighting for Gender Justice</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200000"/>
              </a:lnSpc>
              <a:spcBef>
                <a:spcPts val="0"/>
              </a:spcBef>
              <a:spcAft>
                <a:spcPts val="0"/>
              </a:spcAft>
              <a:buNone/>
            </a:pPr>
            <a:endParaRPr sz="2000" b="1" i="0" u="none" strike="noStrike" cap="none">
              <a:solidFill>
                <a:srgbClr val="8888BD"/>
              </a:solidFill>
              <a:latin typeface="Century Gothic"/>
              <a:ea typeface="Century Gothic"/>
              <a:cs typeface="Century Gothic"/>
              <a:sym typeface="Century Gothic"/>
            </a:endParaRPr>
          </a:p>
        </p:txBody>
      </p:sp>
      <p:pic>
        <p:nvPicPr>
          <p:cNvPr id="125" name="Google Shape;125;p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1" name="Google Shape;131;p11"/>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400"/>
              <a:buFont typeface="Arial"/>
              <a:buNone/>
            </a:pPr>
            <a:r>
              <a:rPr lang="en-US" sz="1800" b="1" i="0" u="none" strike="noStrike" cap="none" dirty="0">
                <a:solidFill>
                  <a:srgbClr val="000000"/>
                </a:solidFill>
                <a:latin typeface="Century Gothic"/>
                <a:ea typeface="Century Gothic"/>
                <a:cs typeface="Century Gothic"/>
                <a:sym typeface="Century Gothic"/>
              </a:rPr>
              <a:t>Children Surviving and Thriving</a:t>
            </a:r>
            <a:r>
              <a:rPr lang="en-US" sz="1800" b="1" i="0" u="none" strike="noStrike" cap="none" dirty="0" smtClean="0">
                <a:solidFill>
                  <a:srgbClr val="000000"/>
                </a:solidFill>
                <a:latin typeface="Century Gothic"/>
                <a:ea typeface="Century Gothic"/>
                <a:cs typeface="Century Gothic"/>
                <a:sym typeface="Century Gothic"/>
              </a:rPr>
              <a:t>: Outcomes Expected</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We want all children to survive and to achieve their potential during the first years of life - through good health, nutrition, opportunities for early learning, responsive and supportive caregiving, safety and </a:t>
            </a:r>
            <a:r>
              <a:rPr lang="en-US" sz="1800" b="1" i="0" u="none" strike="noStrike" cap="none" dirty="0" smtClean="0">
                <a:solidFill>
                  <a:schemeClr val="dk1"/>
                </a:solidFill>
                <a:latin typeface="Century Gothic"/>
                <a:ea typeface="Century Gothic"/>
                <a:cs typeface="Century Gothic"/>
                <a:sym typeface="Century Gothic"/>
              </a:rPr>
              <a:t>protection</a:t>
            </a:r>
          </a:p>
          <a:p>
            <a:pPr marL="114300" marR="0" lvl="0" algn="l" rtl="0">
              <a:lnSpc>
                <a:spcPct val="100000"/>
              </a:lnSpc>
              <a:spcBef>
                <a:spcPts val="0"/>
              </a:spcBef>
              <a:spcAft>
                <a:spcPts val="0"/>
              </a:spcAft>
              <a:buClr>
                <a:schemeClr val="dk1"/>
              </a:buClr>
              <a:buSzPts val="1800"/>
            </a:pPr>
            <a:endParaRPr lang="en-US" sz="1800" b="1" dirty="0">
              <a:solidFill>
                <a:schemeClr val="dk1"/>
              </a:solidFill>
              <a:latin typeface="Century Gothic"/>
              <a:ea typeface="Century Gothic"/>
              <a:cs typeface="Century Gothic"/>
              <a:sym typeface="Century Gothic"/>
            </a:endParaRPr>
          </a:p>
          <a:p>
            <a:pPr marL="114300" marR="0" lvl="0" algn="l" rtl="0">
              <a:lnSpc>
                <a:spcPct val="100000"/>
              </a:lnSpc>
              <a:spcBef>
                <a:spcPts val="0"/>
              </a:spcBef>
              <a:spcAft>
                <a:spcPts val="0"/>
              </a:spcAft>
              <a:buClr>
                <a:schemeClr val="dk1"/>
              </a:buClr>
              <a:buSzPts val="1800"/>
            </a:pPr>
            <a:r>
              <a:rPr lang="en-US" sz="1800" b="1" i="0" u="none" strike="noStrike" cap="none" dirty="0" err="1" smtClean="0">
                <a:latin typeface="Century Gothic"/>
                <a:ea typeface="Century Gothic"/>
                <a:cs typeface="Century Gothic"/>
                <a:sym typeface="Century Gothic"/>
              </a:rPr>
              <a:t>And/Or</a:t>
            </a:r>
            <a:endParaRPr sz="1800" b="1" i="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chemeClr val="tx1"/>
                </a:solidFill>
                <a:latin typeface="Century Gothic"/>
                <a:ea typeface="Century Gothic"/>
                <a:cs typeface="Century Gothic"/>
                <a:sym typeface="Century Gothic"/>
              </a:rPr>
              <a:t>We want parents and other family members, communities and services to adopt the principles of children’s rights to survive and thrive, leaving no child behind, and supporting child-</a:t>
            </a:r>
            <a:r>
              <a:rPr lang="en-US" sz="1800" b="1" i="0" u="none" strike="noStrike" cap="none" dirty="0" err="1">
                <a:solidFill>
                  <a:schemeClr val="tx1"/>
                </a:solidFill>
                <a:latin typeface="Century Gothic"/>
                <a:ea typeface="Century Gothic"/>
                <a:cs typeface="Century Gothic"/>
                <a:sym typeface="Century Gothic"/>
              </a:rPr>
              <a:t>centred</a:t>
            </a:r>
            <a:r>
              <a:rPr lang="en-US" sz="1800" b="1" i="0" u="none" strike="noStrike" cap="none" dirty="0">
                <a:solidFill>
                  <a:schemeClr val="tx1"/>
                </a:solidFill>
                <a:latin typeface="Century Gothic"/>
                <a:ea typeface="Century Gothic"/>
                <a:cs typeface="Century Gothic"/>
                <a:sym typeface="Century Gothic"/>
              </a:rPr>
              <a:t> and family-</a:t>
            </a:r>
            <a:r>
              <a:rPr lang="en-US" sz="1800" b="1" i="0" u="none" strike="noStrike" cap="none" dirty="0" err="1">
                <a:solidFill>
                  <a:schemeClr val="tx1"/>
                </a:solidFill>
                <a:latin typeface="Century Gothic"/>
                <a:ea typeface="Century Gothic"/>
                <a:cs typeface="Century Gothic"/>
                <a:sym typeface="Century Gothic"/>
              </a:rPr>
              <a:t>centred</a:t>
            </a:r>
            <a:r>
              <a:rPr lang="en-US" sz="1800" b="1" i="0" u="none" strike="noStrike" cap="none" dirty="0">
                <a:solidFill>
                  <a:schemeClr val="tx1"/>
                </a:solidFill>
                <a:latin typeface="Century Gothic"/>
                <a:ea typeface="Century Gothic"/>
                <a:cs typeface="Century Gothic"/>
                <a:sym typeface="Century Gothic"/>
              </a:rPr>
              <a:t> care and nurturing.</a:t>
            </a:r>
            <a:endParaRPr sz="1800" b="1" i="0" u="none" strike="noStrike" cap="none" dirty="0">
              <a:solidFill>
                <a:schemeClr val="tx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latin typeface="Century Gothic"/>
                <a:ea typeface="Century Gothic"/>
                <a:cs typeface="Century Gothic"/>
                <a:sym typeface="Century Gothic"/>
              </a:rPr>
              <a:t>As a result of the Comic Relief investment we wish to see a contribution to making change in one or more of the following areas: </a:t>
            </a:r>
            <a:endParaRPr sz="1800" b="0" i="0" u="none" strike="noStrike" cap="none" dirty="0">
              <a:latin typeface="Century Gothic"/>
              <a:ea typeface="Century Gothic"/>
              <a:cs typeface="Century Gothic"/>
              <a:sym typeface="Century Gothic"/>
            </a:endParaRPr>
          </a:p>
        </p:txBody>
      </p:sp>
      <p:pic>
        <p:nvPicPr>
          <p:cNvPr id="132" name="Google Shape;132;p11"/>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8" name="Google Shape;138;p12"/>
          <p:cNvSpPr txBox="1"/>
          <p:nvPr/>
        </p:nvSpPr>
        <p:spPr>
          <a:xfrm>
            <a:off x="352850" y="2025450"/>
            <a:ext cx="8438400" cy="45873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rgbClr val="000000"/>
              </a:buClr>
              <a:buSzPts val="2000"/>
            </a:pPr>
            <a:r>
              <a:rPr lang="en-US" sz="1800" b="1" i="0" u="none" strike="noStrike" cap="none" dirty="0" smtClean="0">
                <a:solidFill>
                  <a:schemeClr val="tx1"/>
                </a:solidFill>
                <a:latin typeface="Century Gothic"/>
                <a:ea typeface="Century Gothic"/>
                <a:cs typeface="Century Gothic"/>
                <a:sym typeface="Century Gothic"/>
              </a:rPr>
              <a:t>Sub-Themes</a:t>
            </a:r>
          </a:p>
          <a:p>
            <a:pPr marL="457200" marR="0" lvl="0" indent="-355600" algn="l" rtl="0">
              <a:lnSpc>
                <a:spcPct val="100000"/>
              </a:lnSpc>
              <a:spcBef>
                <a:spcPts val="0"/>
              </a:spcBef>
              <a:spcAft>
                <a:spcPts val="0"/>
              </a:spcAft>
              <a:buClr>
                <a:srgbClr val="000000"/>
              </a:buClr>
              <a:buSzPts val="2000"/>
              <a:buFont typeface="Century Gothic"/>
              <a:buChar char="●"/>
            </a:pPr>
            <a:endParaRPr lang="en-US" sz="1800" b="1" dirty="0">
              <a:solidFill>
                <a:srgbClr val="4235F8"/>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smtClean="0">
                <a:latin typeface="Century Gothic"/>
                <a:ea typeface="Century Gothic"/>
                <a:cs typeface="Century Gothic"/>
                <a:sym typeface="Century Gothic"/>
              </a:rPr>
              <a:t>Develop </a:t>
            </a:r>
            <a:r>
              <a:rPr lang="en-US" sz="1800" b="1" i="0" u="none" strike="noStrike" cap="none" dirty="0">
                <a:latin typeface="Century Gothic"/>
                <a:ea typeface="Century Gothic"/>
                <a:cs typeface="Century Gothic"/>
                <a:sym typeface="Century Gothic"/>
              </a:rPr>
              <a:t>community based initiatives that contribute to sustained reduction in child food poverty (high priority)</a:t>
            </a:r>
            <a:endParaRPr sz="1800" b="1" i="0" u="none" strike="noStrike" cap="none" dirty="0">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a:solidFill>
                  <a:schemeClr val="tx1"/>
                </a:solidFill>
                <a:latin typeface="Century Gothic"/>
                <a:ea typeface="Century Gothic"/>
                <a:cs typeface="Century Gothic"/>
                <a:sym typeface="Century Gothic"/>
              </a:rPr>
              <a:t>Supporting families with young children, to help them reach their developmental potential up to their successful transition to primary school – through good health, nutrition, opportunities for early learning, responsive and supportive caregiving, safety and protection</a:t>
            </a:r>
            <a:endParaRPr sz="1800" b="1" i="0" u="none" strike="noStrike" cap="none" dirty="0">
              <a:solidFill>
                <a:schemeClr val="tx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1800" b="1" i="0" u="none" strike="noStrike" cap="none" dirty="0">
                <a:latin typeface="Century Gothic"/>
                <a:ea typeface="Century Gothic"/>
                <a:cs typeface="Century Gothic"/>
                <a:sym typeface="Century Gothic"/>
              </a:rPr>
              <a:t>Reducing harm – for example, ensuring a strong focus on children and families who are experiencing or at high risk of neglect or abuse; building resilience among children with adverse childhood experiences; and tackling gender-related barriers that lead to unequal access for girls and boys to services and support</a:t>
            </a:r>
            <a:endParaRPr sz="1800" b="1" i="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9" name="Google Shape;139;p1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45" name="Google Shape;145;p13"/>
          <p:cNvSpPr txBox="1"/>
          <p:nvPr/>
        </p:nvSpPr>
        <p:spPr>
          <a:xfrm>
            <a:off x="352850" y="2012549"/>
            <a:ext cx="8438400" cy="40743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dirty="0" smtClean="0">
                <a:solidFill>
                  <a:srgbClr val="000000"/>
                </a:solidFill>
                <a:latin typeface="Century Gothic" panose="020B0502020202020204" pitchFamily="34" charset="0"/>
                <a:sym typeface="Arial"/>
              </a:rPr>
              <a:t>Sub-Themes (Continued)</a:t>
            </a:r>
            <a:endParaRPr sz="1800" b="1" i="0" u="none" strike="noStrike" cap="none" dirty="0">
              <a:solidFill>
                <a:srgbClr val="000000"/>
              </a:solidFill>
              <a:latin typeface="Century Gothic" panose="020B0502020202020204" pitchFamily="34" charset="0"/>
              <a:sym typeface="Arial"/>
            </a:endParaRPr>
          </a:p>
          <a:p>
            <a:pPr marL="457200" marR="0" lvl="0" indent="-355600" algn="l" rtl="0">
              <a:lnSpc>
                <a:spcPct val="100000"/>
              </a:lnSpc>
              <a:spcBef>
                <a:spcPts val="0"/>
              </a:spcBef>
              <a:spcAft>
                <a:spcPts val="0"/>
              </a:spcAft>
              <a:buClr>
                <a:srgbClr val="000000"/>
              </a:buClr>
              <a:buSzPts val="2000"/>
              <a:buFont typeface="Century Gothic"/>
              <a:buChar char="●"/>
            </a:pPr>
            <a:endParaRPr lang="en-US" sz="1800" b="1" i="0" u="none" strike="noStrike" cap="none" dirty="0" smtClean="0">
              <a:solidFill>
                <a:srgbClr val="4235F8"/>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endParaRPr lang="en-US" sz="1800" b="1" dirty="0">
              <a:solidFill>
                <a:srgbClr val="4235F8"/>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smtClean="0">
                <a:solidFill>
                  <a:srgbClr val="4235F8"/>
                </a:solidFill>
                <a:latin typeface="Century Gothic" panose="020B0502020202020204" pitchFamily="34" charset="0"/>
                <a:ea typeface="Century Gothic"/>
                <a:cs typeface="Century Gothic"/>
                <a:sym typeface="Century Gothic"/>
              </a:rPr>
              <a:t>Building </a:t>
            </a:r>
            <a:r>
              <a:rPr lang="en-US" sz="1800" b="1" i="0" u="none" strike="noStrike" cap="none" dirty="0">
                <a:solidFill>
                  <a:srgbClr val="4235F8"/>
                </a:solidFill>
                <a:latin typeface="Century Gothic" panose="020B0502020202020204" pitchFamily="34" charset="0"/>
                <a:ea typeface="Century Gothic"/>
                <a:cs typeface="Century Gothic"/>
                <a:sym typeface="Century Gothic"/>
              </a:rPr>
              <a:t>capacity to improve the delivery of early childhood development, based on evidence of what works</a:t>
            </a:r>
            <a:endParaRPr sz="1800" b="0" i="0" u="none" strike="noStrike" cap="none" dirty="0">
              <a:solidFill>
                <a:srgbClr val="000000"/>
              </a:solidFill>
              <a:latin typeface="Century Gothic" panose="020B0502020202020204" pitchFamily="34" charset="0"/>
              <a:sym typeface="Arial"/>
            </a:endParaRPr>
          </a:p>
          <a:p>
            <a:pPr marL="457200" marR="0" lvl="0" indent="-228600" algn="l" rtl="0">
              <a:lnSpc>
                <a:spcPct val="100000"/>
              </a:lnSpc>
              <a:spcBef>
                <a:spcPts val="0"/>
              </a:spcBef>
              <a:spcAft>
                <a:spcPts val="0"/>
              </a:spcAft>
              <a:buClr>
                <a:srgbClr val="000000"/>
              </a:buClr>
              <a:buSzPts val="2000"/>
              <a:buFont typeface="Century Gothic"/>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a:solidFill>
                  <a:srgbClr val="000000"/>
                </a:solidFill>
                <a:latin typeface="Century Gothic" panose="020B0502020202020204" pitchFamily="34" charset="0"/>
                <a:ea typeface="Century Gothic"/>
                <a:cs typeface="Century Gothic"/>
                <a:sym typeface="Century Gothic"/>
              </a:rPr>
              <a:t>Supporting parents, </a:t>
            </a:r>
            <a:r>
              <a:rPr lang="en-US" sz="1800" b="1" i="0" u="none" strike="noStrike" cap="none" dirty="0" err="1">
                <a:solidFill>
                  <a:srgbClr val="000000"/>
                </a:solidFill>
                <a:latin typeface="Century Gothic" panose="020B0502020202020204" pitchFamily="34" charset="0"/>
                <a:ea typeface="Century Gothic"/>
                <a:cs typeface="Century Gothic"/>
                <a:sym typeface="Century Gothic"/>
              </a:rPr>
              <a:t>carers</a:t>
            </a:r>
            <a:r>
              <a:rPr lang="en-US" sz="1800" b="1" i="0" u="none" strike="noStrike" cap="none" dirty="0">
                <a:solidFill>
                  <a:srgbClr val="000000"/>
                </a:solidFill>
                <a:latin typeface="Century Gothic" panose="020B0502020202020204" pitchFamily="34" charset="0"/>
                <a:ea typeface="Century Gothic"/>
                <a:cs typeface="Century Gothic"/>
                <a:sym typeface="Century Gothic"/>
              </a:rPr>
              <a:t> and communities to be active and knowledgeable champions of effective early child development</a:t>
            </a: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a:solidFill>
                  <a:srgbClr val="4235F8"/>
                </a:solidFill>
                <a:latin typeface="Century Gothic" panose="020B0502020202020204" pitchFamily="34" charset="0"/>
                <a:ea typeface="Century Gothic"/>
                <a:cs typeface="Century Gothic"/>
                <a:sym typeface="Century Gothic"/>
              </a:rPr>
              <a:t>Developing and influencing guidelines, procedures, policies and implementation plans, and acting on opportunities for meaningful collaboration among key stakeholders</a:t>
            </a:r>
            <a:endParaRPr sz="1800" b="0" i="0" u="none" strike="noStrike" cap="none" dirty="0">
              <a:solidFill>
                <a:srgbClr val="4235F8"/>
              </a:solidFill>
              <a:latin typeface="Century Gothic" panose="020B0502020202020204" pitchFamily="34" charset="0"/>
              <a:ea typeface="Century Gothic"/>
              <a:cs typeface="Century Gothic"/>
              <a:sym typeface="Century Gothic"/>
            </a:endParaRPr>
          </a:p>
        </p:txBody>
      </p:sp>
      <p:pic>
        <p:nvPicPr>
          <p:cNvPr id="146" name="Google Shape;146;p13"/>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1464</Words>
  <Application>Microsoft Office PowerPoint</Application>
  <PresentationFormat>On-screen Show (4:3)</PresentationFormat>
  <Paragraphs>183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Century Gothic</vt:lpstr>
      <vt:lpstr>Arial</vt:lpstr>
      <vt:lpstr>Calibri</vt:lpstr>
      <vt:lpstr>Fira Sans</vt:lpstr>
      <vt:lpstr>Office Theme</vt:lpstr>
      <vt:lpstr> Connecting people who care to causes that matter </vt:lpstr>
      <vt:lpstr>Our vision:  A peaceful, prosperous, shared and just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contact  Michael Hughes  Head of Building Sustainable Communities   Direct Line O28 9590 5530 or email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who care to causes that matter</dc:title>
  <dc:creator>Michael Hughes</dc:creator>
  <cp:lastModifiedBy>CFNIADMIN</cp:lastModifiedBy>
  <cp:revision>6</cp:revision>
  <dcterms:modified xsi:type="dcterms:W3CDTF">2020-02-14T09:20:23Z</dcterms:modified>
</cp:coreProperties>
</file>